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 id="2147483952" r:id="rId2"/>
  </p:sldMasterIdLst>
  <p:notesMasterIdLst>
    <p:notesMasterId r:id="rId33"/>
  </p:notesMasterIdLst>
  <p:handoutMasterIdLst>
    <p:handoutMasterId r:id="rId34"/>
  </p:handoutMasterIdLst>
  <p:sldIdLst>
    <p:sldId id="539" r:id="rId3"/>
    <p:sldId id="541" r:id="rId4"/>
    <p:sldId id="557" r:id="rId5"/>
    <p:sldId id="540" r:id="rId6"/>
    <p:sldId id="550" r:id="rId7"/>
    <p:sldId id="562" r:id="rId8"/>
    <p:sldId id="551" r:id="rId9"/>
    <p:sldId id="544" r:id="rId10"/>
    <p:sldId id="543" r:id="rId11"/>
    <p:sldId id="513" r:id="rId12"/>
    <p:sldId id="556" r:id="rId13"/>
    <p:sldId id="558" r:id="rId14"/>
    <p:sldId id="552" r:id="rId15"/>
    <p:sldId id="563" r:id="rId16"/>
    <p:sldId id="546" r:id="rId17"/>
    <p:sldId id="555" r:id="rId18"/>
    <p:sldId id="547" r:id="rId19"/>
    <p:sldId id="538" r:id="rId20"/>
    <p:sldId id="548" r:id="rId21"/>
    <p:sldId id="554" r:id="rId22"/>
    <p:sldId id="549" r:id="rId23"/>
    <p:sldId id="542" r:id="rId24"/>
    <p:sldId id="564" r:id="rId25"/>
    <p:sldId id="545" r:id="rId26"/>
    <p:sldId id="559" r:id="rId27"/>
    <p:sldId id="560" r:id="rId28"/>
    <p:sldId id="561" r:id="rId29"/>
    <p:sldId id="553" r:id="rId30"/>
    <p:sldId id="565" r:id="rId31"/>
    <p:sldId id="566" r:id="rId3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461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56478" autoAdjust="0"/>
  </p:normalViewPr>
  <p:slideViewPr>
    <p:cSldViewPr>
      <p:cViewPr varScale="1">
        <p:scale>
          <a:sx n="58" d="100"/>
          <a:sy n="58" d="100"/>
        </p:scale>
        <p:origin x="-282" y="-96"/>
      </p:cViewPr>
      <p:guideLst>
        <p:guide orient="horz" pos="2160"/>
        <p:guide pos="2880"/>
      </p:guideLst>
    </p:cSldViewPr>
  </p:slideViewPr>
  <p:outlineViewPr>
    <p:cViewPr>
      <p:scale>
        <a:sx n="33" d="100"/>
        <a:sy n="33" d="100"/>
      </p:scale>
      <p:origin x="0" y="14544"/>
    </p:cViewPr>
  </p:outlineViewPr>
  <p:notesTextViewPr>
    <p:cViewPr>
      <p:scale>
        <a:sx n="100" d="100"/>
        <a:sy n="100" d="100"/>
      </p:scale>
      <p:origin x="0" y="0"/>
    </p:cViewPr>
  </p:notesTextViewPr>
  <p:sorterViewPr>
    <p:cViewPr>
      <p:scale>
        <a:sx n="80" d="100"/>
        <a:sy n="80" d="100"/>
      </p:scale>
      <p:origin x="0" y="18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3315"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3316"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3317"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0FDC5F5-9FE0-42A4-AF31-87009DA85B2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atin typeface="Arial" charset="0"/>
              </a:defRPr>
            </a:lvl1pPr>
          </a:lstStyle>
          <a:p>
            <a:pPr>
              <a:defRPr/>
            </a:pPr>
            <a:endParaRPr lang="en-US" dirty="0"/>
          </a:p>
        </p:txBody>
      </p:sp>
      <p:sp>
        <p:nvSpPr>
          <p:cNvPr id="8909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atin typeface="Arial" charset="0"/>
              </a:defRPr>
            </a:lvl1pPr>
          </a:lstStyle>
          <a:p>
            <a:pPr>
              <a:defRPr/>
            </a:pPr>
            <a:fld id="{BCA93BC1-DF2C-46D4-8319-A1F9AF57DC6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of you have this graph on the back of the statewide map</a:t>
            </a:r>
          </a:p>
          <a:p>
            <a:endParaRPr lang="en-US" baseline="0" dirty="0" smtClean="0"/>
          </a:p>
          <a:p>
            <a:r>
              <a:rPr lang="en-US" baseline="0" dirty="0" smtClean="0"/>
              <a:t>This graph shows the number of policies implemented or in progress of being implemented within the HLI communities</a:t>
            </a:r>
          </a:p>
          <a:p>
            <a:endParaRPr lang="en-US" baseline="0" dirty="0" smtClean="0"/>
          </a:p>
          <a:p>
            <a:r>
              <a:rPr lang="en-US" baseline="0" dirty="0" smtClean="0"/>
              <a:t>The colors denote policies by segment of the community</a:t>
            </a:r>
          </a:p>
          <a:p>
            <a:r>
              <a:rPr lang="en-US" baseline="0" dirty="0" smtClean="0"/>
              <a:t>Local Government &amp; Community</a:t>
            </a:r>
          </a:p>
          <a:p>
            <a:r>
              <a:rPr lang="en-US" baseline="0" dirty="0" smtClean="0"/>
              <a:t>Schools</a:t>
            </a:r>
          </a:p>
          <a:p>
            <a:r>
              <a:rPr lang="en-US" baseline="0" dirty="0" smtClean="0"/>
              <a:t>Workplace</a:t>
            </a:r>
          </a:p>
          <a:p>
            <a:r>
              <a:rPr lang="en-US" baseline="0" dirty="0" smtClean="0"/>
              <a:t>Faith-based Community</a:t>
            </a:r>
          </a:p>
          <a:p>
            <a:r>
              <a:rPr lang="en-US" baseline="0" dirty="0" smtClean="0"/>
              <a:t>Food Retailers</a:t>
            </a:r>
          </a:p>
          <a:p>
            <a:r>
              <a:rPr lang="en-US" baseline="0" dirty="0" smtClean="0"/>
              <a:t>Child Care Providers</a:t>
            </a:r>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HLI has been very successful in producing materials that are being accessed</a:t>
            </a:r>
            <a:r>
              <a:rPr lang="en-US" baseline="0" dirty="0" smtClean="0"/>
              <a:t> widely by communities</a:t>
            </a:r>
          </a:p>
          <a:p>
            <a:endParaRPr lang="en-US" baseline="0" dirty="0" smtClean="0"/>
          </a:p>
          <a:p>
            <a:r>
              <a:rPr lang="en-US" baseline="0" dirty="0" smtClean="0"/>
              <a:t>To date, almost $100,000 in publications have been sold in the first 6 years of the Initiative</a:t>
            </a:r>
          </a:p>
          <a:p>
            <a:endParaRPr lang="en-US" baseline="0" dirty="0" smtClean="0"/>
          </a:p>
          <a:p>
            <a:r>
              <a:rPr lang="en-US" baseline="0" dirty="0" smtClean="0"/>
              <a:t>In the next few slides I will describe a few of the most successful products developed by the HLI team</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WorkWell</a:t>
            </a:r>
            <a:r>
              <a:rPr lang="en-US" dirty="0" smtClean="0"/>
              <a:t> is for businesses who want</a:t>
            </a:r>
            <a:r>
              <a:rPr lang="en-US" baseline="0" dirty="0" smtClean="0"/>
              <a:t> to begin, expand or maintain a staff wellness program</a:t>
            </a:r>
          </a:p>
          <a:p>
            <a:endParaRPr lang="en-US" baseline="0" dirty="0" smtClean="0"/>
          </a:p>
          <a:p>
            <a:r>
              <a:rPr lang="en-US" baseline="0" dirty="0" smtClean="0"/>
              <a:t>In developing this manual, HLI team members engaged the City of Sikeston staff to assist in the process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manual</a:t>
            </a:r>
            <a:r>
              <a:rPr lang="en-US" baseline="0" dirty="0" smtClean="0"/>
              <a:t> not only demonstrates each step of the process</a:t>
            </a:r>
          </a:p>
          <a:p>
            <a:endParaRPr lang="en-US" baseline="0" dirty="0" smtClean="0"/>
          </a:p>
          <a:p>
            <a:r>
              <a:rPr lang="en-US" baseline="0" dirty="0" smtClean="0"/>
              <a:t>This manual can be used by businesses who have no budget to those who have substantial resources to devote to a wellness program</a:t>
            </a:r>
          </a:p>
          <a:p>
            <a:endParaRPr lang="en-US" baseline="0" dirty="0" smtClean="0"/>
          </a:p>
          <a:p>
            <a:r>
              <a:rPr lang="en-US" baseline="0" dirty="0" smtClean="0"/>
              <a:t>This manual can help employers reduce lost productivity due to health related diseases and sickness</a:t>
            </a:r>
          </a:p>
          <a:p>
            <a:endParaRPr lang="en-US" baseline="0" dirty="0" smtClean="0"/>
          </a:p>
          <a:p>
            <a:r>
              <a:rPr lang="en-US" baseline="0" dirty="0" smtClean="0"/>
              <a:t>Given the increasing health/insurance costs facing businesses, this resource can assist them in reducing these expenses</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0" dirty="0" smtClean="0"/>
              <a:t>Curriculum was modified for Missouri vocational</a:t>
            </a:r>
            <a:r>
              <a:rPr lang="en-US" b="0" baseline="0" dirty="0" smtClean="0"/>
              <a:t> agriculture classrooms.</a:t>
            </a:r>
          </a:p>
          <a:p>
            <a:r>
              <a:rPr lang="en-US" b="0" baseline="0" dirty="0" smtClean="0"/>
              <a:t>	Originally authored by Iowa State University faculty</a:t>
            </a:r>
          </a:p>
          <a:p>
            <a:endParaRPr lang="en-US" b="0" baseline="0" dirty="0" smtClean="0"/>
          </a:p>
          <a:p>
            <a:r>
              <a:rPr lang="en-US" b="0" baseline="0" dirty="0" smtClean="0"/>
              <a:t>Project lead by two Ag Ed doctoral students</a:t>
            </a:r>
          </a:p>
          <a:p>
            <a:endParaRPr lang="en-US" b="0" baseline="0" dirty="0" smtClean="0"/>
          </a:p>
          <a:p>
            <a:r>
              <a:rPr lang="en-US" b="0" baseline="0" dirty="0" smtClean="0"/>
              <a:t>Initial training for vocational </a:t>
            </a:r>
            <a:r>
              <a:rPr lang="en-US" b="0" baseline="0" dirty="0" err="1" smtClean="0"/>
              <a:t>ag</a:t>
            </a:r>
            <a:r>
              <a:rPr lang="en-US" b="0" baseline="0" dirty="0" smtClean="0"/>
              <a:t> teachers in January 2013</a:t>
            </a:r>
          </a:p>
          <a:p>
            <a:r>
              <a:rPr lang="en-US" b="0" baseline="0" dirty="0" smtClean="0"/>
              <a:t>48 teachers were trained</a:t>
            </a:r>
          </a:p>
          <a:p>
            <a:endParaRPr lang="en-US" b="0" baseline="0" dirty="0" smtClean="0"/>
          </a:p>
          <a:p>
            <a:r>
              <a:rPr lang="en-US" b="1" dirty="0" smtClean="0"/>
              <a:t>List of 10 lessons:</a:t>
            </a:r>
          </a:p>
          <a:p>
            <a:r>
              <a:rPr lang="en-US" b="1" dirty="0" smtClean="0"/>
              <a:t>Lesson 1: Introduction to High Tunnels</a:t>
            </a:r>
            <a:r>
              <a:rPr lang="en-US" dirty="0" smtClean="0"/>
              <a:t/>
            </a:r>
            <a:br>
              <a:rPr lang="en-US" dirty="0" smtClean="0"/>
            </a:br>
            <a:r>
              <a:rPr lang="en-US" b="1" dirty="0" smtClean="0"/>
              <a:t>Lesson 2: High Tunnel Site Selection</a:t>
            </a:r>
            <a:r>
              <a:rPr lang="en-US" dirty="0" smtClean="0"/>
              <a:t/>
            </a:r>
            <a:br>
              <a:rPr lang="en-US" dirty="0" smtClean="0"/>
            </a:br>
            <a:r>
              <a:rPr lang="en-US" b="1" dirty="0" smtClean="0"/>
              <a:t>Lesson 3: Selection and Construction</a:t>
            </a:r>
            <a:r>
              <a:rPr lang="en-US" dirty="0" smtClean="0"/>
              <a:t/>
            </a:r>
            <a:br>
              <a:rPr lang="en-US" dirty="0" smtClean="0"/>
            </a:br>
            <a:r>
              <a:rPr lang="en-US" b="1" dirty="0" smtClean="0"/>
              <a:t>Lesson 4: High Tunnel Maintenance</a:t>
            </a:r>
            <a:r>
              <a:rPr lang="en-US" dirty="0" smtClean="0"/>
              <a:t/>
            </a:r>
            <a:br>
              <a:rPr lang="en-US" dirty="0" smtClean="0"/>
            </a:br>
            <a:r>
              <a:rPr lang="en-US" b="1" dirty="0" smtClean="0"/>
              <a:t>Lesson 5: Soil Management and Fertility</a:t>
            </a:r>
            <a:r>
              <a:rPr lang="en-US" dirty="0" smtClean="0"/>
              <a:t/>
            </a:r>
            <a:br>
              <a:rPr lang="en-US" dirty="0" smtClean="0"/>
            </a:br>
            <a:r>
              <a:rPr lang="en-US" b="1" dirty="0" smtClean="0"/>
              <a:t>Lesson 6: Mulches and Drip Irrigation for High Tunnels</a:t>
            </a:r>
            <a:r>
              <a:rPr lang="en-US" dirty="0" smtClean="0"/>
              <a:t/>
            </a:r>
            <a:br>
              <a:rPr lang="en-US" dirty="0" smtClean="0"/>
            </a:br>
            <a:r>
              <a:rPr lang="en-US" b="1" dirty="0" smtClean="0"/>
              <a:t>Lesson 7: Bed Arrangement and Plant Spacing</a:t>
            </a:r>
            <a:r>
              <a:rPr lang="en-US" dirty="0" smtClean="0"/>
              <a:t/>
            </a:r>
            <a:br>
              <a:rPr lang="en-US" dirty="0" smtClean="0"/>
            </a:br>
            <a:r>
              <a:rPr lang="en-US" b="1" dirty="0" smtClean="0"/>
              <a:t>Lesson 8: Produce Suited to High Tunnels</a:t>
            </a:r>
            <a:r>
              <a:rPr lang="en-US" dirty="0" smtClean="0"/>
              <a:t/>
            </a:r>
            <a:br>
              <a:rPr lang="en-US" dirty="0" smtClean="0"/>
            </a:br>
            <a:r>
              <a:rPr lang="en-US" b="1" dirty="0" smtClean="0"/>
              <a:t>Lesson 9: Integrated Pest Management</a:t>
            </a:r>
            <a:r>
              <a:rPr lang="en-US" dirty="0" smtClean="0"/>
              <a:t/>
            </a:r>
            <a:br>
              <a:rPr lang="en-US" dirty="0" smtClean="0"/>
            </a:br>
            <a:r>
              <a:rPr lang="en-US" b="1" dirty="0" smtClean="0"/>
              <a:t>Lesson 10: High Tunnel Business Planning and Marketing</a:t>
            </a: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two</a:t>
            </a:r>
            <a:r>
              <a:rPr lang="en-US" baseline="0" dirty="0" smtClean="0"/>
              <a:t> pictures are from the local farmer’s markets and demonstrate a few of the HLI communities ability to increase access to healthy, affordable, locally-grown  foods</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Seasonal &amp; Simple book was developed to enable consumer to select fresh produce in season</a:t>
            </a:r>
          </a:p>
          <a:p>
            <a:r>
              <a:rPr lang="en-US" dirty="0" smtClean="0"/>
              <a:t>	the full-color book includes selection, preparation</a:t>
            </a:r>
            <a:r>
              <a:rPr lang="en-US" baseline="0" dirty="0" smtClean="0"/>
              <a:t> and</a:t>
            </a:r>
            <a:r>
              <a:rPr lang="en-US" dirty="0" smtClean="0"/>
              <a:t> storage information</a:t>
            </a:r>
          </a:p>
          <a:p>
            <a:r>
              <a:rPr lang="en-US" dirty="0" smtClean="0"/>
              <a:t>	Each fruit or vegetable also has one or more recipes to illustrate</a:t>
            </a:r>
            <a:r>
              <a:rPr lang="en-US" baseline="0" dirty="0" smtClean="0"/>
              <a:t> how to incorporate the item into your diet</a:t>
            </a:r>
          </a:p>
          <a:p>
            <a:endParaRPr lang="en-US" baseline="0" dirty="0" smtClean="0"/>
          </a:p>
          <a:p>
            <a:r>
              <a:rPr lang="en-US" baseline="0" dirty="0" smtClean="0"/>
              <a:t>Based upon the successful nature of the Seasonal &amp; Simple book, faculty engaged the app development class (Computer Sciences &amp; Journalism) </a:t>
            </a:r>
          </a:p>
          <a:p>
            <a:r>
              <a:rPr lang="en-US" baseline="0" dirty="0" smtClean="0"/>
              <a:t>	To create an electronic version of the book</a:t>
            </a:r>
          </a:p>
          <a:p>
            <a:r>
              <a:rPr lang="en-US" baseline="0" dirty="0" smtClean="0"/>
              <a:t>	Students created the app, but also included farmers market and u-pick locations in Missouri</a:t>
            </a:r>
          </a:p>
          <a:p>
            <a:r>
              <a:rPr lang="en-US" baseline="0" dirty="0" smtClean="0"/>
              <a:t>		Users can select by region of the state</a:t>
            </a:r>
          </a:p>
          <a:p>
            <a:endParaRPr lang="en-US" baseline="0" dirty="0" smtClean="0"/>
          </a:p>
          <a:p>
            <a:r>
              <a:rPr lang="en-US" baseline="0" dirty="0" smtClean="0"/>
              <a:t>Knowing that not everyone is a smart phone user and knowing that many people like additional food preparation instruction, the HLI team engaged Chef Brook Harlan to record videos preparing the Seasonal &amp; Simple recipes</a:t>
            </a:r>
          </a:p>
          <a:p>
            <a:r>
              <a:rPr lang="en-US" baseline="0" dirty="0" smtClean="0"/>
              <a:t>	Recipes can be found at 	http://extension.missouri.edu/healthylife/demovideos.htm</a:t>
            </a:r>
          </a:p>
          <a:p>
            <a:endParaRPr lang="en-US" baseline="0" dirty="0" smtClean="0"/>
          </a:p>
          <a:p>
            <a:r>
              <a:rPr lang="en-US" baseline="0" dirty="0" smtClean="0"/>
              <a:t>Given the increase efforts in the area of Farm-to-Institution, it was determined that a similar resource was needed by school food service directors</a:t>
            </a:r>
          </a:p>
          <a:p>
            <a:r>
              <a:rPr lang="en-US" baseline="0" dirty="0" smtClean="0"/>
              <a:t>	Funds were secured to provide trainings across the state to distribute the information during food service director trainings</a:t>
            </a:r>
          </a:p>
          <a:p>
            <a:endParaRPr lang="en-US" baseline="0" dirty="0" smtClean="0"/>
          </a:p>
          <a:p>
            <a:r>
              <a:rPr lang="en-US" baseline="0" dirty="0" smtClean="0"/>
              <a:t>The final piece of the suite of products is entitled Grow. Eat. Grow. </a:t>
            </a:r>
          </a:p>
          <a:p>
            <a:r>
              <a:rPr lang="en-US" baseline="0" dirty="0" smtClean="0"/>
              <a:t>	Grow. Eat. Grow is the Seasonal &amp; Simple version for children.</a:t>
            </a:r>
          </a:p>
          <a:p>
            <a:r>
              <a:rPr lang="en-US" baseline="0" dirty="0" smtClean="0"/>
              <a:t>	The recipes included in this guide are kid-friendly and have simplified preparation</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Seasonal and Simple app debuted</a:t>
            </a:r>
            <a:r>
              <a:rPr lang="en-US" baseline="0" dirty="0" smtClean="0"/>
              <a:t> at the 2012 Smithsonian Folklife Festival in Washington DC</a:t>
            </a:r>
          </a:p>
          <a:p>
            <a:r>
              <a:rPr lang="en-US" baseline="0" dirty="0" smtClean="0"/>
              <a:t>	More than 1,000,000 people attended the Festival</a:t>
            </a:r>
          </a:p>
          <a:p>
            <a:r>
              <a:rPr lang="en-US" baseline="0" dirty="0" smtClean="0"/>
              <a:t>	Those who came through the University of Missouri exhibit used the kiosks shown in the photo to use the app</a:t>
            </a:r>
          </a:p>
          <a:p>
            <a:r>
              <a:rPr lang="en-US" baseline="0" dirty="0" smtClean="0"/>
              <a:t>	The hard copy materials were also sold in the Festival Marketplace</a:t>
            </a:r>
          </a:p>
          <a:p>
            <a:r>
              <a:rPr lang="en-US" baseline="0" dirty="0" smtClean="0"/>
              <a:t>	Finally, throughout the two weeks of the Festival, several recipes included in the book were demonstrated in the Main Stage Kitchen</a:t>
            </a:r>
          </a:p>
          <a:p>
            <a:endParaRPr lang="en-US" baseline="0" dirty="0" smtClean="0"/>
          </a:p>
          <a:p>
            <a:r>
              <a:rPr lang="en-US" baseline="0" dirty="0" smtClean="0"/>
              <a:t>The app is available on the web, at the Apple Store as well as the Android Store</a:t>
            </a:r>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sz="1200" kern="1200" baseline="0" dirty="0" smtClean="0">
              <a:solidFill>
                <a:schemeClr val="tx1"/>
              </a:solidFill>
              <a:latin typeface="Arial" charset="0"/>
              <a:ea typeface="+mn-ea"/>
              <a:cs typeface="+mn-cs"/>
            </a:endParaRPr>
          </a:p>
          <a:p>
            <a:pPr>
              <a:buFont typeface="Arial" pitchFamily="34" charset="0"/>
              <a:buChar char="•"/>
            </a:pPr>
            <a:endParaRPr lang="en-US" sz="1200" kern="1200" baseline="0" dirty="0" smtClean="0">
              <a:solidFill>
                <a:schemeClr val="tx1"/>
              </a:solidFill>
              <a:latin typeface="Arial" charset="0"/>
              <a:ea typeface="+mn-ea"/>
              <a:cs typeface="+mn-cs"/>
            </a:endParaRPr>
          </a:p>
          <a:p>
            <a:pPr>
              <a:buFont typeface="Arial" pitchFamily="34" charset="0"/>
              <a:buChar char="•"/>
            </a:pPr>
            <a:r>
              <a:rPr lang="en-US" sz="1200" kern="1200" baseline="0" dirty="0" smtClean="0">
                <a:solidFill>
                  <a:schemeClr val="tx1"/>
                </a:solidFill>
                <a:latin typeface="Arial" charset="0"/>
                <a:ea typeface="+mn-ea"/>
                <a:cs typeface="+mn-cs"/>
              </a:rPr>
              <a:t>Developed a partnership that includes a broad representation of community organizations; </a:t>
            </a:r>
          </a:p>
          <a:p>
            <a:pPr>
              <a:buFont typeface="Arial" pitchFamily="34" charset="0"/>
              <a:buChar char="•"/>
            </a:pPr>
            <a:r>
              <a:rPr lang="en-US" sz="1200" kern="1200" baseline="0" dirty="0" smtClean="0">
                <a:solidFill>
                  <a:schemeClr val="tx1"/>
                </a:solidFill>
                <a:latin typeface="Arial" charset="0"/>
                <a:ea typeface="+mn-ea"/>
                <a:cs typeface="+mn-cs"/>
              </a:rPr>
              <a:t>Created and distributes a monthly e-newsletter that serves as a primary communication tool; </a:t>
            </a:r>
          </a:p>
          <a:p>
            <a:pPr>
              <a:buFont typeface="Arial" pitchFamily="34" charset="0"/>
              <a:buChar char="•"/>
            </a:pPr>
            <a:r>
              <a:rPr lang="en-US" sz="1200" kern="1200" baseline="0" dirty="0" smtClean="0">
                <a:solidFill>
                  <a:schemeClr val="tx1"/>
                </a:solidFill>
                <a:latin typeface="Arial" charset="0"/>
                <a:ea typeface="+mn-ea"/>
                <a:cs typeface="+mn-cs"/>
              </a:rPr>
              <a:t>Completed a survey of adult and youth attitudes toward healthy eating and physical activity; </a:t>
            </a:r>
          </a:p>
          <a:p>
            <a:pPr>
              <a:buFont typeface="Arial" pitchFamily="34" charset="0"/>
              <a:buChar char="•"/>
            </a:pPr>
            <a:r>
              <a:rPr lang="en-US" sz="1200" kern="1200" baseline="0" dirty="0" smtClean="0">
                <a:solidFill>
                  <a:schemeClr val="tx1"/>
                </a:solidFill>
                <a:latin typeface="Arial" charset="0"/>
                <a:ea typeface="+mn-ea"/>
                <a:cs typeface="+mn-cs"/>
              </a:rPr>
              <a:t>Co-hosted food demonstration events, farmers’ market events, food preservation work-shops, and will host a food policy workshop; </a:t>
            </a:r>
          </a:p>
          <a:p>
            <a:pPr>
              <a:buFont typeface="Arial" pitchFamily="34" charset="0"/>
              <a:buChar char="•"/>
            </a:pPr>
            <a:r>
              <a:rPr lang="en-US" sz="1200" kern="1200" baseline="0" dirty="0" smtClean="0">
                <a:solidFill>
                  <a:schemeClr val="tx1"/>
                </a:solidFill>
                <a:latin typeface="Arial" charset="0"/>
                <a:ea typeface="+mn-ea"/>
                <a:cs typeface="+mn-cs"/>
              </a:rPr>
              <a:t>Supported garden infrastructure improvements at a school learning garden; </a:t>
            </a:r>
          </a:p>
          <a:p>
            <a:pPr>
              <a:buFont typeface="Arial" pitchFamily="34" charset="0"/>
              <a:buChar char="•"/>
            </a:pPr>
            <a:r>
              <a:rPr lang="en-US" sz="1200" kern="1200" baseline="0" dirty="0" smtClean="0">
                <a:solidFill>
                  <a:schemeClr val="tx1"/>
                </a:solidFill>
                <a:latin typeface="Arial" charset="0"/>
                <a:ea typeface="+mn-ea"/>
                <a:cs typeface="+mn-cs"/>
              </a:rPr>
              <a:t>Supported a statewide training on starting and sustaining community gardens </a:t>
            </a:r>
          </a:p>
          <a:p>
            <a:pPr>
              <a:buFont typeface="Arial" pitchFamily="34" charset="0"/>
              <a:buChar char="•"/>
            </a:pPr>
            <a:r>
              <a:rPr lang="en-US" sz="1200" kern="1200" baseline="0" dirty="0" smtClean="0">
                <a:solidFill>
                  <a:schemeClr val="tx1"/>
                </a:solidFill>
                <a:latin typeface="Arial" charset="0"/>
                <a:ea typeface="+mn-ea"/>
                <a:cs typeface="+mn-cs"/>
              </a:rPr>
              <a:t>Started Master Gardener classes; </a:t>
            </a:r>
          </a:p>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Developing a community-wide health initiative will vary from community to community. </a:t>
            </a:r>
          </a:p>
          <a:p>
            <a:endParaRPr lang="en-US" dirty="0" smtClean="0"/>
          </a:p>
          <a:p>
            <a:r>
              <a:rPr lang="en-US" dirty="0" smtClean="0"/>
              <a:t>On our website, you can expand each of the five steps for information, expectations and resources for the initiative-development process. </a:t>
            </a:r>
          </a:p>
          <a:p>
            <a:endParaRPr lang="en-US" dirty="0" smtClean="0"/>
          </a:p>
          <a:p>
            <a:r>
              <a:rPr lang="en-US" dirty="0" smtClean="0"/>
              <a:t>Step 1</a:t>
            </a:r>
          </a:p>
          <a:p>
            <a:r>
              <a:rPr lang="en-US" i="0" dirty="0" smtClean="0"/>
              <a:t>You</a:t>
            </a:r>
            <a:r>
              <a:rPr lang="en-US" i="0" baseline="0" dirty="0" smtClean="0"/>
              <a:t> will begin asking:  </a:t>
            </a:r>
            <a:r>
              <a:rPr lang="en-US" i="1" dirty="0" smtClean="0"/>
              <a:t>Why do we want to create this community-wide health initiative? Who needs to be a part of this? Who will serve as the catalyst and facilitator? What do we want to do? How do we go about doing it?</a:t>
            </a:r>
            <a:r>
              <a:rPr lang="en-US" dirty="0" smtClean="0"/>
              <a:t> </a:t>
            </a:r>
          </a:p>
          <a:p>
            <a:endParaRPr lang="en-US" dirty="0" smtClean="0"/>
          </a:p>
          <a:p>
            <a:r>
              <a:rPr lang="en-US" dirty="0" smtClean="0"/>
              <a:t>Later, develop Purpose, Values and Vision statements along with an organizational structure that suits your particular needs. </a:t>
            </a:r>
          </a:p>
          <a:p>
            <a:endParaRPr lang="en-US" dirty="0" smtClean="0"/>
          </a:p>
          <a:p>
            <a:r>
              <a:rPr lang="en-US" dirty="0" smtClean="0"/>
              <a:t>Step 2</a:t>
            </a:r>
          </a:p>
          <a:p>
            <a:r>
              <a:rPr lang="en-US" dirty="0" smtClean="0"/>
              <a:t>Assess the resources, needs and desires of the community. </a:t>
            </a:r>
          </a:p>
          <a:p>
            <a:r>
              <a:rPr lang="en-US" dirty="0" smtClean="0"/>
              <a:t>Hold listening sessions, conduct surveys and interviews, gather data from government websites, and use other means to collect useful information about your community. </a:t>
            </a:r>
          </a:p>
          <a:p>
            <a:r>
              <a:rPr lang="en-US" dirty="0" smtClean="0"/>
              <a:t>Also, take time to understand both the real and perceived challenges and opportunities.</a:t>
            </a:r>
          </a:p>
          <a:p>
            <a:endParaRPr lang="en-US" dirty="0" smtClean="0"/>
          </a:p>
          <a:p>
            <a:r>
              <a:rPr lang="en-US" dirty="0" smtClean="0"/>
              <a:t>Step 3</a:t>
            </a:r>
          </a:p>
          <a:p>
            <a:r>
              <a:rPr lang="en-US" dirty="0" smtClean="0"/>
              <a:t>Educate yourselves and learn from others. </a:t>
            </a:r>
          </a:p>
          <a:p>
            <a:r>
              <a:rPr lang="en-US" dirty="0" smtClean="0"/>
              <a:t>Invite guest speakers from inside and outside the community to share their expertise, search the web for information about similar initiatives in other states, and compile examples of policies and environmental change strategies that have been successful in other places.</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ExCEED</a:t>
            </a:r>
            <a:r>
              <a:rPr lang="en-US" baseline="0" dirty="0" smtClean="0"/>
              <a:t> was the first all-organization effort that MU Extension had undertaken</a:t>
            </a:r>
          </a:p>
          <a:p>
            <a:r>
              <a:rPr lang="en-US" baseline="0" dirty="0" smtClean="0"/>
              <a:t>	HLI was to be the second</a:t>
            </a:r>
          </a:p>
          <a:p>
            <a:endParaRPr lang="en-US" baseline="0" dirty="0" smtClean="0"/>
          </a:p>
          <a:p>
            <a:r>
              <a:rPr lang="en-US" baseline="0" dirty="0" smtClean="0"/>
              <a:t>(I’m sure you can explain </a:t>
            </a:r>
            <a:r>
              <a:rPr lang="en-US" baseline="0" dirty="0" err="1" smtClean="0"/>
              <a:t>ExCEED</a:t>
            </a:r>
            <a:r>
              <a:rPr lang="en-US" baseline="0" dirty="0" smtClean="0"/>
              <a:t> and it’s successes better than I!)</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4</a:t>
            </a:r>
          </a:p>
          <a:p>
            <a:r>
              <a:rPr lang="en-US" dirty="0" smtClean="0"/>
              <a:t>Develop an action plan with attainable, measurable goals that help change policies and environments in your community. </a:t>
            </a:r>
          </a:p>
          <a:p>
            <a:r>
              <a:rPr lang="en-US" dirty="0" smtClean="0"/>
              <a:t>Include plans for creating new programs or enhancing existing programs if they can </a:t>
            </a:r>
          </a:p>
          <a:p>
            <a:r>
              <a:rPr lang="en-US" dirty="0" smtClean="0"/>
              <a:t>	1) ultimately lead to policy and environmental changes, </a:t>
            </a:r>
          </a:p>
          <a:p>
            <a:r>
              <a:rPr lang="en-US" dirty="0" smtClean="0"/>
              <a:t>	2) serve as a model which can be replicated elsewhere, or </a:t>
            </a:r>
          </a:p>
          <a:p>
            <a:r>
              <a:rPr lang="en-US" dirty="0" smtClean="0"/>
              <a:t>	3) become sustainable and self-supporting over time. </a:t>
            </a:r>
          </a:p>
          <a:p>
            <a:r>
              <a:rPr lang="en-US" dirty="0" smtClean="0"/>
              <a:t>The action plan will be a reflection of the information learned, gathered, generated and shared in steps 1-3.</a:t>
            </a:r>
          </a:p>
          <a:p>
            <a:endParaRPr lang="en-US" dirty="0" smtClean="0"/>
          </a:p>
          <a:p>
            <a:r>
              <a:rPr lang="en-US" dirty="0" smtClean="0"/>
              <a:t>Step</a:t>
            </a:r>
            <a:r>
              <a:rPr lang="en-US" baseline="0" dirty="0" smtClean="0"/>
              <a:t> 5</a:t>
            </a:r>
          </a:p>
          <a:p>
            <a:r>
              <a:rPr lang="en-US" dirty="0" smtClean="0"/>
              <a:t>Seek resources for implementing the action plan. </a:t>
            </a:r>
          </a:p>
          <a:p>
            <a:r>
              <a:rPr lang="en-US" dirty="0" smtClean="0"/>
              <a:t>Identify the parts of the plan that don’t require additional resources.</a:t>
            </a:r>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we have</a:t>
            </a:r>
            <a:r>
              <a:rPr lang="en-US" baseline="0" dirty="0" smtClean="0"/>
              <a:t> used a number of methods to evaluate the success of HLI, one that we are most proud of is Photovoice</a:t>
            </a:r>
          </a:p>
          <a:p>
            <a:endParaRPr lang="en-US" baseline="0" dirty="0" smtClean="0"/>
          </a:p>
          <a:p>
            <a:r>
              <a:rPr lang="en-US" baseline="0" dirty="0" smtClean="0"/>
              <a:t>Although the process has been used for almost 20 years, it has been rarely used within Extension</a:t>
            </a:r>
          </a:p>
          <a:p>
            <a:endParaRPr lang="en-US" baseline="0" dirty="0" smtClean="0"/>
          </a:p>
          <a:p>
            <a:r>
              <a:rPr lang="en-US" baseline="0" dirty="0" smtClean="0"/>
              <a:t>Photovoice engages community members (we used junior high and high school students) in a dialogue through the use of photographs and written narrative that accompanies each photo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Photovoice project was entitled</a:t>
            </a:r>
            <a:r>
              <a:rPr lang="en-US" baseline="0" dirty="0" smtClean="0"/>
              <a:t> Photovoice Missouri</a:t>
            </a:r>
          </a:p>
          <a:p>
            <a:endParaRPr lang="en-US" baseline="0" dirty="0" smtClean="0"/>
          </a:p>
          <a:p>
            <a:r>
              <a:rPr lang="en-US" baseline="0" dirty="0" smtClean="0"/>
              <a:t>We worked with the Health Communication Research Center which is located in MU’s School of Journalism</a:t>
            </a:r>
          </a:p>
          <a:p>
            <a:r>
              <a:rPr lang="en-US" baseline="0" dirty="0" smtClean="0"/>
              <a:t>	Jon Stemmle, Director</a:t>
            </a:r>
          </a:p>
          <a:p>
            <a:endParaRPr lang="en-US" baseline="0" dirty="0" smtClean="0"/>
          </a:p>
          <a:p>
            <a:r>
              <a:rPr lang="en-US" baseline="0" dirty="0" smtClean="0"/>
              <a:t>Our evaluation project used junior high and high school students who took photographs then wrote about the examples within their communities that supported healthy choices and what areas needed improvement</a:t>
            </a:r>
          </a:p>
          <a:p>
            <a:endParaRPr lang="en-US" baseline="0" dirty="0" smtClean="0"/>
          </a:p>
          <a:p>
            <a:r>
              <a:rPr lang="en-US" baseline="0" dirty="0" smtClean="0"/>
              <a:t>Winners of the photography contest were announced during the annual community summit</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date, Photovoice has only been used with HLI as a means of program evaluation.</a:t>
            </a:r>
          </a:p>
          <a:p>
            <a:endParaRPr lang="en-US" baseline="0" dirty="0" smtClean="0"/>
          </a:p>
          <a:p>
            <a:r>
              <a:rPr lang="en-US" baseline="0" dirty="0" smtClean="0"/>
              <a:t>In February 2014, Jon and the staff at the Health Communication Research Center will provide training for MU Extension faculty so that this methodology can be used as a means of program evaluation</a:t>
            </a:r>
          </a:p>
          <a:p>
            <a:endParaRPr lang="en-US" baseline="0" dirty="0" smtClean="0"/>
          </a:p>
          <a:p>
            <a:r>
              <a:rPr lang="en-US" baseline="0" dirty="0" smtClean="0"/>
              <a:t>For more information on Photovoice, contact HCRC </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 Healthy Lifestyle Initiative has provided new opportunities for over 20 communities to date:</a:t>
            </a:r>
          </a:p>
          <a:p>
            <a:endParaRPr lang="en-US" dirty="0" smtClean="0"/>
          </a:p>
          <a:p>
            <a:r>
              <a:rPr lang="en-US" dirty="0" smtClean="0"/>
              <a:t>A few of the accomplishments by just the INITIAL 4 COMMUNITIES</a:t>
            </a:r>
          </a:p>
          <a:p>
            <a:pPr>
              <a:buFont typeface="Arial" pitchFamily="34" charset="0"/>
              <a:buChar char="•"/>
            </a:pPr>
            <a:r>
              <a:rPr lang="en-US" sz="1200" kern="1200" baseline="0" dirty="0" smtClean="0">
                <a:solidFill>
                  <a:schemeClr val="tx1"/>
                </a:solidFill>
                <a:latin typeface="Arial" charset="0"/>
                <a:ea typeface="+mn-ea"/>
                <a:cs typeface="+mn-cs"/>
              </a:rPr>
              <a:t>Supported the development of a farmers’ market blog that highlights local vendors; </a:t>
            </a:r>
          </a:p>
          <a:p>
            <a:pPr>
              <a:buFont typeface="Arial" pitchFamily="34" charset="0"/>
              <a:buChar char="•"/>
            </a:pPr>
            <a:r>
              <a:rPr lang="en-US" sz="1200" kern="1200" baseline="0" dirty="0" smtClean="0">
                <a:solidFill>
                  <a:schemeClr val="tx1"/>
                </a:solidFill>
                <a:latin typeface="Arial" charset="0"/>
                <a:ea typeface="+mn-ea"/>
                <a:cs typeface="+mn-cs"/>
              </a:rPr>
              <a:t>Obtained a grant from the USDA to expand the infrastructure of a farmers’ market; </a:t>
            </a:r>
          </a:p>
          <a:p>
            <a:pPr>
              <a:buFont typeface="Arial" pitchFamily="34" charset="0"/>
              <a:buChar char="•"/>
            </a:pPr>
            <a:r>
              <a:rPr lang="en-US" sz="1200" kern="1200" baseline="0" dirty="0" smtClean="0">
                <a:solidFill>
                  <a:schemeClr val="tx1"/>
                </a:solidFill>
                <a:latin typeface="Arial" charset="0"/>
                <a:ea typeface="+mn-ea"/>
                <a:cs typeface="+mn-cs"/>
              </a:rPr>
              <a:t>Obtained a grant to purchase supplies for community gardens </a:t>
            </a:r>
          </a:p>
          <a:p>
            <a:pPr>
              <a:buFont typeface="Arial" pitchFamily="34" charset="0"/>
              <a:buChar char="•"/>
            </a:pPr>
            <a:r>
              <a:rPr lang="en-US" sz="1200" kern="1200" baseline="0" dirty="0" smtClean="0">
                <a:solidFill>
                  <a:schemeClr val="tx1"/>
                </a:solidFill>
                <a:latin typeface="Arial" charset="0"/>
                <a:ea typeface="+mn-ea"/>
                <a:cs typeface="+mn-cs"/>
              </a:rPr>
              <a:t>Supported the increase in offerings of locally grown and healthy food in three of the county’s school districts </a:t>
            </a:r>
          </a:p>
          <a:p>
            <a:pPr>
              <a:buFont typeface="Arial" pitchFamily="34" charset="0"/>
              <a:buChar char="•"/>
            </a:pPr>
            <a:r>
              <a:rPr lang="en-US" sz="1200" kern="1200" baseline="0" dirty="0" smtClean="0">
                <a:solidFill>
                  <a:schemeClr val="tx1"/>
                </a:solidFill>
                <a:latin typeface="Arial" charset="0"/>
                <a:ea typeface="+mn-ea"/>
                <a:cs typeface="+mn-cs"/>
              </a:rPr>
              <a:t>Supported the develop of school gardens and after school gardening programs at two elementary schools </a:t>
            </a:r>
          </a:p>
          <a:p>
            <a:pPr>
              <a:buFont typeface="Arial" pitchFamily="34" charset="0"/>
              <a:buChar char="•"/>
            </a:pPr>
            <a:r>
              <a:rPr lang="en-US" sz="1200" kern="1200" baseline="0" dirty="0" smtClean="0">
                <a:solidFill>
                  <a:schemeClr val="tx1"/>
                </a:solidFill>
                <a:latin typeface="Arial" charset="0"/>
                <a:ea typeface="+mn-ea"/>
                <a:cs typeface="+mn-cs"/>
              </a:rPr>
              <a:t>Established a second farmers’ market in the county and with grant money, sponsored several events to promote the markets </a:t>
            </a:r>
          </a:p>
          <a:p>
            <a:pPr>
              <a:buFont typeface="Arial" pitchFamily="34" charset="0"/>
              <a:buChar char="•"/>
            </a:pPr>
            <a:r>
              <a:rPr lang="en-US" sz="1200" kern="1200" baseline="0" dirty="0" smtClean="0">
                <a:solidFill>
                  <a:schemeClr val="tx1"/>
                </a:solidFill>
                <a:latin typeface="Arial" charset="0"/>
                <a:ea typeface="+mn-ea"/>
                <a:cs typeface="+mn-cs"/>
              </a:rPr>
              <a:t>Worked with Missouri Department of Transportation to build one mile of new sidewalk in downtown </a:t>
            </a:r>
          </a:p>
          <a:p>
            <a:pPr>
              <a:buFont typeface="Arial" pitchFamily="34" charset="0"/>
              <a:buChar char="•"/>
            </a:pPr>
            <a:r>
              <a:rPr lang="en-US" sz="1200" kern="1200" baseline="0" dirty="0" smtClean="0">
                <a:solidFill>
                  <a:schemeClr val="tx1"/>
                </a:solidFill>
                <a:latin typeface="Arial" charset="0"/>
                <a:ea typeface="+mn-ea"/>
                <a:cs typeface="+mn-cs"/>
              </a:rPr>
              <a:t>Implemented the Active and Healthy Schools program in one elementary school to increase physical activity during and after school </a:t>
            </a:r>
          </a:p>
          <a:p>
            <a:pPr>
              <a:buFont typeface="Arial" pitchFamily="34" charset="0"/>
              <a:buChar char="•"/>
            </a:pPr>
            <a:r>
              <a:rPr lang="en-US" sz="1200" kern="1200" baseline="0" dirty="0" smtClean="0">
                <a:solidFill>
                  <a:schemeClr val="tx1"/>
                </a:solidFill>
                <a:latin typeface="Arial" charset="0"/>
                <a:ea typeface="+mn-ea"/>
                <a:cs typeface="+mn-cs"/>
              </a:rPr>
              <a:t>Used the Smoothie Cycle to promote healthy eating and physical activity to hundreds of people at school and community health fairs</a:t>
            </a:r>
          </a:p>
          <a:p>
            <a:pPr>
              <a:buFont typeface="Arial" pitchFamily="34" charset="0"/>
              <a:buChar char="•"/>
            </a:pPr>
            <a:r>
              <a:rPr lang="en-US" sz="1200" kern="1200" baseline="0" dirty="0" smtClean="0">
                <a:solidFill>
                  <a:schemeClr val="tx1"/>
                </a:solidFill>
                <a:latin typeface="Arial" charset="0"/>
                <a:ea typeface="+mn-ea"/>
                <a:cs typeface="+mn-cs"/>
              </a:rPr>
              <a:t>Held cooking classes and cooking demonstrations using healthy and seasonal food at schools </a:t>
            </a:r>
          </a:p>
          <a:p>
            <a:pPr>
              <a:buFont typeface="Arial" pitchFamily="34" charset="0"/>
              <a:buChar char="•"/>
            </a:pPr>
            <a:r>
              <a:rPr lang="en-US" sz="1200" kern="1200" baseline="0" dirty="0" smtClean="0">
                <a:solidFill>
                  <a:schemeClr val="tx1"/>
                </a:solidFill>
                <a:latin typeface="Arial" charset="0"/>
                <a:ea typeface="+mn-ea"/>
                <a:cs typeface="+mn-cs"/>
              </a:rPr>
              <a:t>Received a GPS/GIS grant for mapping programs that will be used by 4-H kids to develop and map walking/biking trails in the community </a:t>
            </a:r>
          </a:p>
          <a:p>
            <a:pPr>
              <a:buFont typeface="Arial" pitchFamily="34" charset="0"/>
              <a:buChar char="•"/>
            </a:pPr>
            <a:r>
              <a:rPr lang="en-US" sz="1200" kern="1200" baseline="0" dirty="0" smtClean="0">
                <a:solidFill>
                  <a:schemeClr val="tx1"/>
                </a:solidFill>
                <a:latin typeface="Arial" charset="0"/>
                <a:ea typeface="+mn-ea"/>
                <a:cs typeface="+mn-cs"/>
              </a:rPr>
              <a:t>Over $300,000 in tax credits were awarded in one community</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FY14 is the final year of support for this effort through MU Extension cost dollars</a:t>
            </a:r>
          </a:p>
          <a:p>
            <a:endParaRPr lang="en-US" dirty="0" smtClean="0"/>
          </a:p>
          <a:p>
            <a:r>
              <a:rPr lang="en-US" dirty="0" smtClean="0"/>
              <a:t>Program Sustainability</a:t>
            </a:r>
            <a:r>
              <a:rPr lang="en-US" baseline="0" dirty="0" smtClean="0"/>
              <a:t> is the main focus of this year</a:t>
            </a:r>
          </a:p>
          <a:p>
            <a:r>
              <a:rPr lang="en-US" baseline="0" dirty="0" smtClean="0"/>
              <a:t>	Securing on-going external funding</a:t>
            </a:r>
          </a:p>
          <a:p>
            <a:r>
              <a:rPr lang="en-US" baseline="0" dirty="0" smtClean="0"/>
              <a:t>	Assisting communities in sustaining their efforts</a:t>
            </a:r>
          </a:p>
          <a:p>
            <a:r>
              <a:rPr lang="en-US" baseline="0" dirty="0" smtClean="0"/>
              <a:t>	Assisting communities to secure on-going financial resources</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While </a:t>
            </a:r>
            <a:r>
              <a:rPr lang="en-US" dirty="0" err="1" smtClean="0"/>
              <a:t>ExCEED</a:t>
            </a:r>
            <a:r>
              <a:rPr lang="en-US" baseline="0" dirty="0" smtClean="0"/>
              <a:t> has been successful, it relied on a team of county-based Extension faculty to engage the community and had limited campus-based faculty</a:t>
            </a:r>
          </a:p>
          <a:p>
            <a:endParaRPr lang="en-US" baseline="0" dirty="0" smtClean="0"/>
          </a:p>
          <a:p>
            <a:r>
              <a:rPr lang="en-US" baseline="0" dirty="0" smtClean="0"/>
              <a:t>Given the declining numbers of county-based Extension faculty and a desire to engage resident teaching and research faculty, it was determined that we needed more campus-based resources.  We studied the Commercial Ag Program which had utilized a campus-based team approach.</a:t>
            </a:r>
            <a:endParaRPr lang="en-US" dirty="0" smtClean="0"/>
          </a:p>
          <a:p>
            <a:endParaRPr lang="en-US" dirty="0" smtClean="0"/>
          </a:p>
          <a:p>
            <a:r>
              <a:rPr lang="en-US" dirty="0" smtClean="0"/>
              <a:t>The Commercial</a:t>
            </a:r>
            <a:r>
              <a:rPr lang="en-US" baseline="0" dirty="0" smtClean="0"/>
              <a:t> Agriculture Program was developed in the mid-80’s </a:t>
            </a:r>
          </a:p>
          <a:p>
            <a:endParaRPr lang="en-US" baseline="0" dirty="0" smtClean="0"/>
          </a:p>
          <a:p>
            <a:r>
              <a:rPr lang="en-US" baseline="0" dirty="0" smtClean="0"/>
              <a:t>This program has seen much success in using multidisciplinary teams</a:t>
            </a:r>
          </a:p>
          <a:p>
            <a:r>
              <a:rPr lang="en-US" baseline="0" dirty="0" smtClean="0"/>
              <a:t>	Make visits to farms/communities to address problems or program needs</a:t>
            </a:r>
          </a:p>
          <a:p>
            <a:r>
              <a:rPr lang="en-US" baseline="0" dirty="0" smtClean="0"/>
              <a:t>	Visits were always made as a team so that each discipline can bring their perspective to addressing the issue</a:t>
            </a:r>
          </a:p>
          <a:p>
            <a:endParaRPr lang="en-US" baseline="0" dirty="0" smtClean="0"/>
          </a:p>
          <a:p>
            <a:r>
              <a:rPr lang="en-US" baseline="0" dirty="0" smtClean="0"/>
              <a:t>The campus team always engages the local county-based Extension faculty</a:t>
            </a:r>
          </a:p>
          <a:p>
            <a:endParaRPr lang="en-US" baseline="0" dirty="0" smtClean="0"/>
          </a:p>
          <a:p>
            <a:r>
              <a:rPr lang="en-US" baseline="0" dirty="0" smtClean="0"/>
              <a:t>For HLI, we determined that we would develop a campus-based team that would travel to HLI communities</a:t>
            </a:r>
          </a:p>
          <a:p>
            <a:r>
              <a:rPr lang="en-US" baseline="0" dirty="0" smtClean="0"/>
              <a:t>	Initially the campus team met with each of the four initial communities on a monthly basis</a:t>
            </a:r>
          </a:p>
          <a:p>
            <a:r>
              <a:rPr lang="en-US" baseline="0" dirty="0" smtClean="0"/>
              <a:t>	Even though it is not feasible to meet with over 20 communities each month, one member of the campus team is the point person for each community.</a:t>
            </a:r>
          </a:p>
          <a:p>
            <a:r>
              <a:rPr lang="en-US" baseline="0" dirty="0" smtClean="0"/>
              <a:t>	The campus lead meets with the community team then engages the whole campus team as well as seeking resident faculty expertise, as needed</a:t>
            </a:r>
          </a:p>
          <a:p>
            <a:r>
              <a:rPr lang="en-US" baseline="0" dirty="0" smtClean="0"/>
              <a:t>	Each team member is also responsible to meet with and update their respective Extension Program Director regularly</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Each of you has this map as a handout.</a:t>
            </a:r>
          </a:p>
          <a:p>
            <a:endParaRPr lang="en-US" dirty="0" smtClean="0"/>
          </a:p>
          <a:p>
            <a:r>
              <a:rPr lang="en-US" dirty="0" smtClean="0"/>
              <a:t>The</a:t>
            </a:r>
            <a:r>
              <a:rPr lang="en-US" baseline="0" dirty="0" smtClean="0"/>
              <a:t> 4 communities in pink were the initial communities </a:t>
            </a:r>
          </a:p>
          <a:p>
            <a:endParaRPr lang="en-US" baseline="0" dirty="0" smtClean="0"/>
          </a:p>
          <a:p>
            <a:r>
              <a:rPr lang="en-US" baseline="0" dirty="0" smtClean="0"/>
              <a:t>Over time we have added the next 19 communities</a:t>
            </a:r>
          </a:p>
          <a:p>
            <a:r>
              <a:rPr lang="en-US" baseline="0" dirty="0" smtClean="0"/>
              <a:t>	These communities did not receive the same financial support</a:t>
            </a:r>
          </a:p>
          <a:p>
            <a:r>
              <a:rPr lang="en-US" baseline="0" dirty="0" smtClean="0"/>
              <a:t>	$5,000 each</a:t>
            </a:r>
          </a:p>
          <a:p>
            <a:r>
              <a:rPr lang="en-US" baseline="0" dirty="0" smtClean="0"/>
              <a:t>	9 of 19 were added in the second year of HLI.  They went through the same application process</a:t>
            </a:r>
          </a:p>
          <a:p>
            <a:r>
              <a:rPr lang="en-US" baseline="0" dirty="0" smtClean="0"/>
              <a:t>	the final 10 communities have been added, but all have sought out HLI for assistance</a:t>
            </a:r>
          </a:p>
          <a:p>
            <a:endParaRPr lang="en-US" baseline="0" dirty="0" smtClean="0"/>
          </a:p>
          <a:p>
            <a:r>
              <a:rPr lang="en-US" baseline="0" dirty="0" smtClean="0"/>
              <a:t>Not highlighted on this map but Vernon County with the Healthy Nevada project will be added in FY14</a:t>
            </a:r>
          </a:p>
          <a:p>
            <a:r>
              <a:rPr lang="en-US" baseline="0" dirty="0" smtClean="0"/>
              <a:t>	Nevada is in the Southwest Region of the state</a:t>
            </a:r>
          </a:p>
          <a:p>
            <a:r>
              <a:rPr lang="en-US" baseline="0" dirty="0" smtClean="0"/>
              <a:t>	Healthy Nevada is a partnership between Cerner Corporation, </a:t>
            </a:r>
            <a:r>
              <a:rPr lang="en-US" baseline="0" dirty="0" err="1" smtClean="0"/>
              <a:t>Cottey</a:t>
            </a:r>
            <a:r>
              <a:rPr lang="en-US" baseline="0" dirty="0" smtClean="0"/>
              <a:t> Hospital and the Nevada community</a:t>
            </a:r>
          </a:p>
          <a:p>
            <a:r>
              <a:rPr lang="en-US" baseline="0" dirty="0" smtClean="0"/>
              <a:t>	They sought out HLI and MU Extension to assist them in meeting their goals over the next four years</a:t>
            </a:r>
          </a:p>
          <a:p>
            <a:r>
              <a:rPr lang="en-US" baseline="0" dirty="0" smtClean="0"/>
              <a:t>	Healthy Nevada is a 5-year, $5M project with goals similar to HLI</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Ann Cohen, Associate Extension Professor, in the Department of Nutrition &amp; Exercise Physiology has lead the program since its inception.</a:t>
            </a:r>
          </a:p>
          <a:p>
            <a:r>
              <a:rPr lang="en-US" dirty="0" smtClean="0"/>
              <a:t>	For the first 4 years, she co-lead the program with Dale Brigham, also Assoc Ext</a:t>
            </a:r>
            <a:r>
              <a:rPr lang="en-US" baseline="0" dirty="0" smtClean="0"/>
              <a:t> Professor, in </a:t>
            </a:r>
            <a:r>
              <a:rPr lang="en-US" baseline="0" dirty="0" err="1" smtClean="0"/>
              <a:t>Nutr</a:t>
            </a:r>
            <a:r>
              <a:rPr lang="en-US" baseline="0" dirty="0" smtClean="0"/>
              <a:t> &amp; Exercise Phys</a:t>
            </a:r>
          </a:p>
          <a:p>
            <a:r>
              <a:rPr lang="en-US" baseline="0" dirty="0" smtClean="0"/>
              <a:t>	Dr. Brigham took a teaching position and left the HLI program.  His position was not replaced</a:t>
            </a:r>
          </a:p>
          <a:p>
            <a:endParaRPr lang="en-US" baseline="0" dirty="0" smtClean="0"/>
          </a:p>
          <a:p>
            <a:r>
              <a:rPr lang="en-US" baseline="0" dirty="0" smtClean="0"/>
              <a:t>Initially, 4 Extension Associates were hired to represent 4 of the 5 areas of MU Extension.  Ms. Cohen represented HES to save the cost of hiring a 5</a:t>
            </a:r>
            <a:r>
              <a:rPr lang="en-US" baseline="30000" dirty="0" smtClean="0"/>
              <a:t>th</a:t>
            </a:r>
            <a:r>
              <a:rPr lang="en-US" baseline="0" dirty="0" smtClean="0"/>
              <a:t> Extension Associate</a:t>
            </a:r>
          </a:p>
          <a:p>
            <a:r>
              <a:rPr lang="en-US" baseline="0" dirty="0" smtClean="0"/>
              <a:t>	About 2 years into the project, 3 of the 4 Associates had moved on to new positions (all promotions).</a:t>
            </a:r>
          </a:p>
          <a:p>
            <a:r>
              <a:rPr lang="en-US" baseline="0" dirty="0" smtClean="0"/>
              <a:t>	It was determined that the team could be rebuilt using graduate students or VISTA workers</a:t>
            </a:r>
          </a:p>
          <a:p>
            <a:r>
              <a:rPr lang="en-US" baseline="0" dirty="0" smtClean="0"/>
              <a:t>		This method would still allow us to have one person from each Extension area</a:t>
            </a:r>
          </a:p>
          <a:p>
            <a:r>
              <a:rPr lang="en-US" baseline="0" dirty="0" smtClean="0"/>
              <a:t>		Hiring grad students or VISTA workers is more financial reasonable</a:t>
            </a:r>
          </a:p>
          <a:p>
            <a:r>
              <a:rPr lang="en-US" baseline="0" dirty="0" smtClean="0"/>
              <a:t>		Hiring  grad students or VISTA workers also provides opportunities to potentially new Extension faculty</a:t>
            </a:r>
          </a:p>
          <a:p>
            <a:endParaRPr lang="en-US" baseline="0" dirty="0" smtClean="0"/>
          </a:p>
          <a:p>
            <a:r>
              <a:rPr lang="en-US" baseline="0" dirty="0" smtClean="0"/>
              <a:t>Before a community was accepted into the initiative, they had to provide documentation/evidence of an actively engaged task force focused on community health</a:t>
            </a:r>
          </a:p>
          <a:p>
            <a:endParaRPr lang="en-US" baseline="0" dirty="0" smtClean="0"/>
          </a:p>
          <a:p>
            <a:r>
              <a:rPr lang="en-US" baseline="0" dirty="0" smtClean="0"/>
              <a:t>Each community task force also need to have, at least, one Extension faculty member engaged in their efforts.  </a:t>
            </a:r>
          </a:p>
          <a:p>
            <a:r>
              <a:rPr lang="en-US" baseline="0" dirty="0" smtClean="0"/>
              <a:t>	This faculty member served as the point-of-contact for the campus team</a:t>
            </a:r>
          </a:p>
          <a:p>
            <a:r>
              <a:rPr lang="en-US" baseline="0" dirty="0" smtClean="0"/>
              <a:t>	Additional regional faculty were engaged based upon the needs/projects of the community</a:t>
            </a:r>
          </a:p>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 has</a:t>
            </a:r>
            <a:r>
              <a:rPr lang="en-US" baseline="0" dirty="0" smtClean="0"/>
              <a:t> a rich history of providing research-based programs</a:t>
            </a:r>
          </a:p>
          <a:p>
            <a:endParaRPr lang="en-US" baseline="0" dirty="0" smtClean="0"/>
          </a:p>
          <a:p>
            <a:r>
              <a:rPr lang="en-US" baseline="0" dirty="0" smtClean="0"/>
              <a:t>Yet, educational programming alone has not enabled us to combat the overweight, obesity and the nutrition-related diseases</a:t>
            </a:r>
          </a:p>
          <a:p>
            <a:r>
              <a:rPr lang="en-US" baseline="0" dirty="0" smtClean="0"/>
              <a:t>	</a:t>
            </a:r>
          </a:p>
          <a:p>
            <a:r>
              <a:rPr lang="en-US" baseline="0" dirty="0" smtClean="0"/>
              <a:t>Following the model of the Robert Wood Johnson Foundation, HLI decided to use a community development-based model to focus on policy and environmental change</a:t>
            </a:r>
          </a:p>
          <a:p>
            <a:r>
              <a:rPr lang="en-US" baseline="0" dirty="0" smtClean="0"/>
              <a:t>	Although a more long-term approach, it is more sustainable and enables communities to meet their overall goals of reduced nutrition-related disease states</a:t>
            </a:r>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CA93BC1-DF2C-46D4-8319-A1F9AF57DC6B}"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0E3E8D-F79A-4B96-BCE4-F2C76FC1E87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1B0EFFD-E260-41DE-80F3-53E82AD8C99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5A58301-98DB-4D1D-90FD-A9C4EAF62E4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D790B2-FA93-4190-BCFF-4E70618373C4}"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7CA8AA8-90E0-43B6-9105-188490A06E3D}"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913FAD-8476-490B-B1AA-205ECC77902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541661-6611-4D17-BDFF-A920D7F2F4A8}"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0B9BF0-D781-48BF-87C0-FD05035FDA6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6BDE6F-5684-42DA-9AD6-84928F3BCE51}"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0EC170-1DA0-43B0-9550-DFF1D284BD4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2A14525-B6C9-439C-87C7-8351C66012C5}" type="datetimeFigureOut">
              <a:rPr lang="en-US"/>
              <a:pPr>
                <a:defRPr/>
              </a:pPr>
              <a:t>11/4/2013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032C44-BFF2-4AD5-89AD-1217FF508C2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1F0443-DF35-4D4B-A664-07FD9858E6AA}" type="datetimeFigureOut">
              <a:rPr lang="en-US"/>
              <a:pPr>
                <a:defRPr/>
              </a:pPr>
              <a:t>11/4/2013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A3ED8E-D30D-47DC-82F4-6AF98272521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F2246B9-9F2C-43BB-A7F9-C58678949632}" type="datetimeFigureOut">
              <a:rPr lang="en-US"/>
              <a:pPr>
                <a:defRPr/>
              </a:pPr>
              <a:t>11/4/2013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3750DE-E2F3-4057-B33C-05195F17D7C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560A2D-FFD2-46D6-83F3-AA069436FDB2}" type="datetimeFigureOut">
              <a:rPr lang="en-US"/>
              <a:pPr>
                <a:defRPr/>
              </a:pPr>
              <a:t>11/4/2013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052501-0F2B-4CE0-A892-641BE4C820B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4F175F-EF5C-464E-9061-D882F80C7142}"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EDB299-6C28-4160-83FC-EF8BA7787B2B}" type="datetimeFigureOut">
              <a:rPr lang="en-US"/>
              <a:pPr>
                <a:defRPr/>
              </a:pPr>
              <a:t>11/4/2013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7058F7-09CC-43F6-9F25-E8778174291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43C2CB-06E2-4426-9478-004F20000E97}" type="datetimeFigureOut">
              <a:rPr lang="en-US"/>
              <a:pPr>
                <a:defRPr/>
              </a:pPr>
              <a:t>11/4/2013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8B4720-DAAA-41EC-B404-FBB6425F514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C4160-F55F-426F-932D-7DDA76BC4864}"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BC42BC-1B3B-4ABA-BC7D-2DD1354B65C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80C8D2-84C8-4DD3-BFA6-BD9392C02A3E}"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7B53E6-3FEE-4E28-9705-9C8373ACF1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5235E4D-2D82-47C1-B3EF-9AA0158BEEAC}"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967B69-B993-4F1A-8B49-23398F5CEEB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5ED267-BEE5-479A-9A5F-AFB288CEBBE1}"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BB262DD-8338-44E7-9C49-39E2BD78232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00B4D26-D5DA-4FBA-8417-1819788057F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50BE677-97A5-41D7-B777-0A9B9D8D840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E5A0DFC-8D49-49EB-9F25-EFAC4E1DC3A5}"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F24F175F-EF5C-464E-9061-D882F80C7142}" type="slidenum">
              <a:rPr lang="en-US" smtClean="0"/>
              <a:pPr>
                <a:defRPr/>
              </a:pPr>
              <a:t>‹#›</a:t>
            </a:fld>
            <a:endParaRPr lang="en-US" dirty="0"/>
          </a:p>
        </p:txBody>
      </p:sp>
      <p:pic>
        <p:nvPicPr>
          <p:cNvPr id="2055" name="Picture 8"/>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R:\My Documents\CoopVideoGroup\PPT Templates\Skyline_Template0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46BCC33E-E3CA-4FC4-B57D-6B345D882E6B}" type="datetimeFigureOut">
              <a:rPr lang="en-US"/>
              <a:pPr>
                <a:defRPr/>
              </a:pPr>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2DFD9A0A-1977-42C0-B6DE-541141F3B9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xtension.missouri.edu/healthylife/steps/step1.ht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extension.missouri.edu/healthylife/steps/step3.htm" TargetMode="External"/><Relationship Id="rId4" Type="http://schemas.openxmlformats.org/officeDocument/2006/relationships/hyperlink" Target="http://extension.missouri.edu/healthylife/steps/step2.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extension.missouri.edu/healthylife/steps/step4.ht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extension.missouri.edu/healthylife/steps/step5.ht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Lifestyle Initiative</a:t>
            </a:r>
            <a:endParaRPr lang="en-US" dirty="0"/>
          </a:p>
        </p:txBody>
      </p:sp>
      <p:sp>
        <p:nvSpPr>
          <p:cNvPr id="3" name="Subtitle 2"/>
          <p:cNvSpPr>
            <a:spLocks noGrp="1"/>
          </p:cNvSpPr>
          <p:nvPr>
            <p:ph type="subTitle" idx="1"/>
          </p:nvPr>
        </p:nvSpPr>
        <p:spPr/>
        <p:txBody>
          <a:bodyPr/>
          <a:lstStyle/>
          <a:p>
            <a:r>
              <a:rPr lang="en-US" dirty="0" smtClean="0"/>
              <a:t>Jo Britt-Rankin &amp; Mary </a:t>
            </a:r>
            <a:r>
              <a:rPr lang="en-US" dirty="0" err="1" smtClean="0"/>
              <a:t>Leuci</a:t>
            </a:r>
            <a:endParaRPr lang="en-US" dirty="0" smtClean="0"/>
          </a:p>
          <a:p>
            <a:r>
              <a:rPr lang="en-US" dirty="0" smtClean="0"/>
              <a:t>University of Missouri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sz="4800" dirty="0" smtClean="0"/>
              <a:t>Healthy Lifestyle Initiative</a:t>
            </a:r>
            <a:endParaRPr lang="en-US" sz="4800" dirty="0"/>
          </a:p>
        </p:txBody>
      </p:sp>
      <p:sp>
        <p:nvSpPr>
          <p:cNvPr id="3" name="Content Placeholder 2"/>
          <p:cNvSpPr>
            <a:spLocks noGrp="1"/>
          </p:cNvSpPr>
          <p:nvPr>
            <p:ph idx="1"/>
          </p:nvPr>
        </p:nvSpPr>
        <p:spPr>
          <a:xfrm>
            <a:off x="228600" y="1935163"/>
            <a:ext cx="8686800" cy="4694237"/>
          </a:xfrm>
        </p:spPr>
        <p:txBody>
          <a:bodyPr/>
          <a:lstStyle/>
          <a:p>
            <a:pPr>
              <a:buNone/>
            </a:pPr>
            <a:r>
              <a:rPr lang="en-US" sz="3200" i="1" dirty="0" smtClean="0"/>
              <a:t>Goal :  Increase Community Access to Affordable Locally-Produced Healthy Food</a:t>
            </a:r>
          </a:p>
          <a:p>
            <a:pPr lvl="1"/>
            <a:r>
              <a:rPr lang="en-US" sz="3200" dirty="0" smtClean="0"/>
              <a:t>Increase healthy food availability/awareness in schools</a:t>
            </a:r>
          </a:p>
          <a:p>
            <a:pPr lvl="1"/>
            <a:r>
              <a:rPr lang="en-US" sz="3200" dirty="0" smtClean="0"/>
              <a:t>Increase community awareness of healthy food options</a:t>
            </a:r>
          </a:p>
          <a:p>
            <a:pPr lvl="1"/>
            <a:r>
              <a:rPr lang="en-US" sz="3200" dirty="0" smtClean="0"/>
              <a:t>Increase access to locally grown healthy food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lstStyle/>
          <a:p>
            <a:r>
              <a:rPr lang="en-US" dirty="0" smtClean="0"/>
              <a:t>Environment</a:t>
            </a:r>
          </a:p>
          <a:p>
            <a:pPr>
              <a:buNone/>
            </a:pPr>
            <a:endParaRPr lang="en-US" dirty="0" smtClean="0"/>
          </a:p>
          <a:p>
            <a:pPr>
              <a:buNone/>
            </a:pPr>
            <a:r>
              <a:rPr lang="en-US" dirty="0" smtClean="0"/>
              <a:t>   The environment refers to our surroundings, including the built environment of streets and sidewalks, buildings and parks, workplace and school environments and social environments –the social networks and norms that influence our behavior.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lstStyle/>
          <a:p>
            <a:r>
              <a:rPr lang="en-US" sz="4800" dirty="0" smtClean="0"/>
              <a:t>Healthy Lifestyle Initiative</a:t>
            </a:r>
            <a:endParaRPr lang="en-US" sz="4800" dirty="0"/>
          </a:p>
        </p:txBody>
      </p:sp>
      <p:sp>
        <p:nvSpPr>
          <p:cNvPr id="3" name="Content Placeholder 2"/>
          <p:cNvSpPr>
            <a:spLocks noGrp="1"/>
          </p:cNvSpPr>
          <p:nvPr>
            <p:ph idx="1"/>
          </p:nvPr>
        </p:nvSpPr>
        <p:spPr>
          <a:xfrm>
            <a:off x="457200" y="1600200"/>
            <a:ext cx="8686800" cy="4694237"/>
          </a:xfrm>
        </p:spPr>
        <p:txBody>
          <a:bodyPr/>
          <a:lstStyle/>
          <a:p>
            <a:pPr>
              <a:buNone/>
            </a:pPr>
            <a:r>
              <a:rPr lang="en-US" sz="3200" i="1" dirty="0" smtClean="0"/>
              <a:t>Goal :  Increase Opportunities for Safe, Accessible Physical Activity</a:t>
            </a:r>
          </a:p>
          <a:p>
            <a:pPr lvl="1"/>
            <a:r>
              <a:rPr lang="en-US" sz="3200" dirty="0" smtClean="0"/>
              <a:t>Increase the miles of developed trails</a:t>
            </a:r>
          </a:p>
          <a:p>
            <a:pPr lvl="1"/>
            <a:r>
              <a:rPr lang="en-US" sz="3200" dirty="0" smtClean="0"/>
              <a:t>Increase community access to existing facilities</a:t>
            </a:r>
          </a:p>
          <a:p>
            <a:pPr lvl="1"/>
            <a:r>
              <a:rPr lang="en-US" sz="3200" dirty="0" smtClean="0"/>
              <a:t>Increase participation in phys activity programs</a:t>
            </a:r>
          </a:p>
          <a:p>
            <a:pPr lvl="1"/>
            <a:r>
              <a:rPr lang="en-US" sz="3200" dirty="0" smtClean="0"/>
              <a:t>Worksites develop or expand staff wellness programs</a:t>
            </a:r>
          </a:p>
          <a:p>
            <a:pPr>
              <a:buNone/>
            </a:pPr>
            <a:endParaRPr lang="en-US" sz="3200" i="1" dirty="0" smtClean="0"/>
          </a:p>
          <a:p>
            <a:pPr lvl="1"/>
            <a:endParaRPr lang="en-US" sz="3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licies by counties.jpg"/>
          <p:cNvPicPr/>
          <p:nvPr/>
        </p:nvPicPr>
        <p:blipFill>
          <a:blip r:embed="rId3" cstate="print"/>
          <a:stretch>
            <a:fillRect/>
          </a:stretch>
        </p:blipFill>
        <p:spPr>
          <a:xfrm rot="16200000">
            <a:off x="609601" y="152399"/>
            <a:ext cx="7619999" cy="5486401"/>
          </a:xfrm>
          <a:prstGeom prst="rect">
            <a:avLst/>
          </a:prstGeom>
          <a:scene3d>
            <a:camera prst="orthographicFront">
              <a:rot lat="0" lon="0" rev="16200000"/>
            </a:camera>
            <a:lightRig rig="threePt" dir="t"/>
          </a:scene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Products</a:t>
            </a:r>
            <a:endParaRPr lang="en-US" dirty="0"/>
          </a:p>
        </p:txBody>
      </p:sp>
      <p:sp>
        <p:nvSpPr>
          <p:cNvPr id="3" name="Content Placeholder 2"/>
          <p:cNvSpPr>
            <a:spLocks noGrp="1"/>
          </p:cNvSpPr>
          <p:nvPr>
            <p:ph idx="1"/>
          </p:nvPr>
        </p:nvSpPr>
        <p:spPr/>
        <p:txBody>
          <a:bodyPr/>
          <a:lstStyle/>
          <a:p>
            <a:r>
              <a:rPr lang="en-US" dirty="0" err="1" smtClean="0"/>
              <a:t>WorkWell</a:t>
            </a:r>
            <a:r>
              <a:rPr lang="en-US" dirty="0" smtClean="0"/>
              <a:t> Missouri Tool Kit</a:t>
            </a:r>
          </a:p>
          <a:p>
            <a:r>
              <a:rPr lang="en-US" dirty="0" smtClean="0"/>
              <a:t>High Tunnel Manual &amp; Curriculum</a:t>
            </a:r>
          </a:p>
          <a:p>
            <a:r>
              <a:rPr lang="en-US" dirty="0" smtClean="0"/>
              <a:t>Seasonal &amp; Simple</a:t>
            </a:r>
          </a:p>
          <a:p>
            <a:r>
              <a:rPr lang="en-US" dirty="0" smtClean="0"/>
              <a:t>Photovoice Missouri</a:t>
            </a:r>
          </a:p>
          <a:p>
            <a:pPr>
              <a:buNone/>
            </a:pP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smtClean="0"/>
              <a:t>WorkWell</a:t>
            </a:r>
            <a:r>
              <a:rPr lang="en-US" dirty="0" smtClean="0"/>
              <a:t> Missouri Tool Kit</a:t>
            </a:r>
            <a:endParaRPr lang="en-US" dirty="0"/>
          </a:p>
        </p:txBody>
      </p:sp>
      <p:sp>
        <p:nvSpPr>
          <p:cNvPr id="10" name="Content Placeholder 9"/>
          <p:cNvSpPr>
            <a:spLocks noGrp="1"/>
          </p:cNvSpPr>
          <p:nvPr>
            <p:ph idx="1"/>
          </p:nvPr>
        </p:nvSpPr>
        <p:spPr/>
        <p:txBody>
          <a:bodyPr/>
          <a:lstStyle/>
          <a:p>
            <a:r>
              <a:rPr lang="en-US" dirty="0" smtClean="0"/>
              <a:t>Developed to assist businesses in starting, expanding or maintaining a staff wellness program </a:t>
            </a:r>
          </a:p>
          <a:p>
            <a:pPr>
              <a:buNone/>
            </a:pPr>
            <a:endParaRPr lang="en-US" dirty="0" smtClean="0"/>
          </a:p>
          <a:p>
            <a:r>
              <a:rPr lang="en-US" dirty="0" smtClean="0"/>
              <a:t>Focus is on reducing the risk factors for chronic diseases such as poor nutrition, inactivity, stress and tobacco use.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WorkWell</a:t>
            </a:r>
            <a:r>
              <a:rPr lang="en-US" dirty="0" smtClean="0"/>
              <a:t> Missouri Tool Kit</a:t>
            </a:r>
            <a:endParaRPr lang="en-US" dirty="0"/>
          </a:p>
        </p:txBody>
      </p:sp>
      <p:sp>
        <p:nvSpPr>
          <p:cNvPr id="3" name="Content Placeholder 2"/>
          <p:cNvSpPr>
            <a:spLocks noGrp="1"/>
          </p:cNvSpPr>
          <p:nvPr>
            <p:ph sz="half" idx="1"/>
          </p:nvPr>
        </p:nvSpPr>
        <p:spPr/>
        <p:txBody>
          <a:bodyPr/>
          <a:lstStyle/>
          <a:p>
            <a:r>
              <a:rPr lang="en-US" dirty="0" smtClean="0"/>
              <a:t>Step-by-step guide for employers </a:t>
            </a:r>
          </a:p>
          <a:p>
            <a:pPr lvl="1"/>
            <a:r>
              <a:rPr lang="en-US" dirty="0" smtClean="0"/>
              <a:t>To assess their worksite</a:t>
            </a:r>
          </a:p>
          <a:p>
            <a:pPr lvl="1"/>
            <a:r>
              <a:rPr lang="en-US" dirty="0" smtClean="0"/>
              <a:t> Identify what types of programs to implement</a:t>
            </a:r>
          </a:p>
          <a:p>
            <a:pPr lvl="1"/>
            <a:r>
              <a:rPr lang="en-US" dirty="0" smtClean="0"/>
              <a:t> Implement wellness programs</a:t>
            </a:r>
          </a:p>
          <a:p>
            <a:pPr lvl="1"/>
            <a:r>
              <a:rPr lang="en-US" dirty="0" smtClean="0"/>
              <a:t> Determine effectiveness</a:t>
            </a:r>
          </a:p>
          <a:p>
            <a:endParaRPr lang="en-US" dirty="0"/>
          </a:p>
        </p:txBody>
      </p:sp>
      <p:pic>
        <p:nvPicPr>
          <p:cNvPr id="5" name="Content Placeholder 4" descr="WorkWell.jpg"/>
          <p:cNvPicPr>
            <a:picLocks noGrp="1" noChangeAspect="1"/>
          </p:cNvPicPr>
          <p:nvPr>
            <p:ph sz="half" idx="2"/>
          </p:nvPr>
        </p:nvPicPr>
        <p:blipFill>
          <a:blip r:embed="rId3" cstate="print"/>
          <a:stretch>
            <a:fillRect/>
          </a:stretch>
        </p:blipFill>
        <p:spPr>
          <a:xfrm>
            <a:off x="5562600" y="1600199"/>
            <a:ext cx="2667000" cy="363008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Tunnel Manual/Curriculum</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Curriculum was designed for use in Missouri agriculture education classrooms. </a:t>
            </a:r>
          </a:p>
          <a:p>
            <a:r>
              <a:rPr lang="en-US" dirty="0" smtClean="0"/>
              <a:t>Ten lessons/units</a:t>
            </a:r>
          </a:p>
          <a:p>
            <a:r>
              <a:rPr lang="en-US" dirty="0" smtClean="0"/>
              <a:t>Intended for upper classmen (junior/senior) </a:t>
            </a:r>
          </a:p>
          <a:p>
            <a:r>
              <a:rPr lang="en-US" dirty="0" smtClean="0"/>
              <a:t>Each lesson contains a detailed lesson plan, PowerPoint and handouts.</a:t>
            </a:r>
          </a:p>
          <a:p>
            <a:r>
              <a:rPr lang="en-US" dirty="0" smtClean="0"/>
              <a:t>Available free on HLI website</a:t>
            </a:r>
          </a:p>
          <a:p>
            <a:pPr>
              <a:buNone/>
            </a:pPr>
            <a:r>
              <a:rPr lang="en-US" sz="2000" dirty="0" smtClean="0"/>
              <a:t>	http://extension.missouri.edu/healthylife/resources/hightunnel.htm</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20-07 035.jpg"/>
          <p:cNvPicPr>
            <a:picLocks noGrp="1" noChangeAspect="1"/>
          </p:cNvPicPr>
          <p:nvPr>
            <p:ph idx="1"/>
          </p:nvPr>
        </p:nvPicPr>
        <p:blipFill>
          <a:blip r:embed="rId3" cstate="print"/>
          <a:stretch>
            <a:fillRect/>
          </a:stretch>
        </p:blipFill>
        <p:spPr>
          <a:xfrm>
            <a:off x="304801" y="990601"/>
            <a:ext cx="5588000" cy="4191000"/>
          </a:xfrm>
          <a:ln w="25400">
            <a:solidFill>
              <a:schemeClr val="accent1"/>
            </a:solidFill>
          </a:ln>
        </p:spPr>
      </p:pic>
      <p:pic>
        <p:nvPicPr>
          <p:cNvPr id="5" name="Picture 4" descr="_SCM8054.jpg"/>
          <p:cNvPicPr>
            <a:picLocks noChangeAspect="1"/>
          </p:cNvPicPr>
          <p:nvPr/>
        </p:nvPicPr>
        <p:blipFill>
          <a:blip r:embed="rId4" cstate="print"/>
          <a:stretch>
            <a:fillRect/>
          </a:stretch>
        </p:blipFill>
        <p:spPr>
          <a:xfrm>
            <a:off x="5105400" y="2971800"/>
            <a:ext cx="3809999" cy="2531533"/>
          </a:xfrm>
          <a:prstGeom prst="rect">
            <a:avLst/>
          </a:prstGeom>
          <a:ln w="25400">
            <a:solidFill>
              <a:schemeClr val="accent1"/>
            </a:soli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accel="50000" decel="5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&amp; Simple</a:t>
            </a:r>
            <a:endParaRPr lang="en-US" dirty="0"/>
          </a:p>
        </p:txBody>
      </p:sp>
      <p:sp>
        <p:nvSpPr>
          <p:cNvPr id="3" name="Content Placeholder 2"/>
          <p:cNvSpPr>
            <a:spLocks noGrp="1"/>
          </p:cNvSpPr>
          <p:nvPr>
            <p:ph idx="1"/>
          </p:nvPr>
        </p:nvSpPr>
        <p:spPr/>
        <p:txBody>
          <a:bodyPr/>
          <a:lstStyle/>
          <a:p>
            <a:r>
              <a:rPr lang="en-US" dirty="0" smtClean="0"/>
              <a:t>Seasonal &amp; Simple</a:t>
            </a:r>
          </a:p>
          <a:p>
            <a:r>
              <a:rPr lang="en-US" dirty="0" smtClean="0"/>
              <a:t>Seasonal &amp; Simple app</a:t>
            </a:r>
          </a:p>
          <a:p>
            <a:pPr lvl="1"/>
            <a:r>
              <a:rPr lang="en-US" dirty="0" smtClean="0"/>
              <a:t>Recipe demonstration videos</a:t>
            </a:r>
          </a:p>
          <a:p>
            <a:r>
              <a:rPr lang="en-US" dirty="0" smtClean="0"/>
              <a:t>Seasonal &amp; Simple for Food Service</a:t>
            </a:r>
          </a:p>
          <a:p>
            <a:r>
              <a:rPr lang="en-US" dirty="0" smtClean="0"/>
              <a:t>Grow. Eat. Grow</a:t>
            </a:r>
          </a:p>
          <a:p>
            <a:endParaRPr lang="en-US" dirty="0" smtClean="0"/>
          </a:p>
          <a:p>
            <a:r>
              <a:rPr lang="en-US" dirty="0" smtClean="0"/>
              <a:t>http://seasonalandsimple.info/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Lifestyle Initiative</a:t>
            </a:r>
            <a:endParaRPr lang="en-US" dirty="0"/>
          </a:p>
        </p:txBody>
      </p:sp>
      <p:sp>
        <p:nvSpPr>
          <p:cNvPr id="3" name="Content Placeholder 2"/>
          <p:cNvSpPr>
            <a:spLocks noGrp="1"/>
          </p:cNvSpPr>
          <p:nvPr>
            <p:ph idx="1"/>
          </p:nvPr>
        </p:nvSpPr>
        <p:spPr/>
        <p:txBody>
          <a:bodyPr/>
          <a:lstStyle/>
          <a:p>
            <a:pPr>
              <a:buNone/>
            </a:pPr>
            <a:r>
              <a:rPr lang="en-US" dirty="0" smtClean="0"/>
              <a:t>	The Healthy Lifestyle Initiative brings community stakeholders together to create community-driven plans of action focused on environmental and policy changes to create communities that support:</a:t>
            </a:r>
          </a:p>
          <a:p>
            <a:pPr lvl="1"/>
            <a:r>
              <a:rPr lang="en-US" dirty="0" smtClean="0"/>
              <a:t>The availability of healthy, locally-produced food</a:t>
            </a:r>
          </a:p>
          <a:p>
            <a:pPr lvl="1"/>
            <a:r>
              <a:rPr lang="en-US" dirty="0" smtClean="0"/>
              <a:t>Opportunities for safe, accessible physical activity</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JPG"/>
          <p:cNvPicPr>
            <a:picLocks noChangeAspect="1"/>
          </p:cNvPicPr>
          <p:nvPr/>
        </p:nvPicPr>
        <p:blipFill>
          <a:blip r:embed="rId3" cstate="print"/>
          <a:stretch>
            <a:fillRect/>
          </a:stretch>
        </p:blipFill>
        <p:spPr>
          <a:xfrm>
            <a:off x="838200" y="152400"/>
            <a:ext cx="7264400" cy="5448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the Communities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Developing Your Community Initiative</a:t>
            </a:r>
            <a:endParaRPr lang="en-US" dirty="0"/>
          </a:p>
        </p:txBody>
      </p:sp>
      <p:sp>
        <p:nvSpPr>
          <p:cNvPr id="7" name="Content Placeholder 6"/>
          <p:cNvSpPr>
            <a:spLocks noGrp="1"/>
          </p:cNvSpPr>
          <p:nvPr>
            <p:ph idx="1"/>
          </p:nvPr>
        </p:nvSpPr>
        <p:spPr/>
        <p:txBody>
          <a:bodyPr/>
          <a:lstStyle/>
          <a:p>
            <a:r>
              <a:rPr lang="en-US" b="1" dirty="0" smtClean="0">
                <a:hlinkClick r:id="rId3"/>
              </a:rPr>
              <a:t>Step 1</a:t>
            </a:r>
            <a:r>
              <a:rPr lang="en-US" dirty="0" smtClean="0"/>
              <a:t>: Enlist and convene leaders and members of the community to begin talking, sharing and building a partnership.</a:t>
            </a:r>
          </a:p>
          <a:p>
            <a:r>
              <a:rPr lang="en-US" b="1" dirty="0" smtClean="0">
                <a:hlinkClick r:id="rId4"/>
              </a:rPr>
              <a:t>Step 2</a:t>
            </a:r>
            <a:r>
              <a:rPr lang="en-US" dirty="0" smtClean="0"/>
              <a:t>: Assess the resources, needs and desires of the community.</a:t>
            </a:r>
          </a:p>
          <a:p>
            <a:r>
              <a:rPr lang="en-US" b="1" dirty="0" smtClean="0">
                <a:hlinkClick r:id="rId5"/>
              </a:rPr>
              <a:t>Step 3</a:t>
            </a:r>
            <a:r>
              <a:rPr lang="en-US" dirty="0" smtClean="0"/>
              <a:t>: Educate yourselves and learn from others.</a:t>
            </a:r>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Your Community Initiative</a:t>
            </a:r>
            <a:endParaRPr lang="en-US" dirty="0"/>
          </a:p>
        </p:txBody>
      </p:sp>
      <p:sp>
        <p:nvSpPr>
          <p:cNvPr id="3" name="Content Placeholder 2"/>
          <p:cNvSpPr>
            <a:spLocks noGrp="1"/>
          </p:cNvSpPr>
          <p:nvPr>
            <p:ph idx="1"/>
          </p:nvPr>
        </p:nvSpPr>
        <p:spPr/>
        <p:txBody>
          <a:bodyPr/>
          <a:lstStyle/>
          <a:p>
            <a:r>
              <a:rPr lang="en-US" b="1" dirty="0" smtClean="0">
                <a:hlinkClick r:id="rId3"/>
              </a:rPr>
              <a:t>Step 4</a:t>
            </a:r>
            <a:r>
              <a:rPr lang="en-US" dirty="0" smtClean="0"/>
              <a:t>: Develop an action plan with attainable, measurable goals that helps change policies and environments in your community.</a:t>
            </a:r>
          </a:p>
          <a:p>
            <a:r>
              <a:rPr lang="en-US" b="1" dirty="0" smtClean="0">
                <a:hlinkClick r:id="rId4"/>
              </a:rPr>
              <a:t>Step 5</a:t>
            </a:r>
            <a:r>
              <a:rPr lang="en-US" dirty="0" smtClean="0"/>
              <a:t>: Seek resources for implementing the action plan.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Photovoice has been around for almost 20 years. </a:t>
            </a:r>
          </a:p>
          <a:p>
            <a:r>
              <a:rPr lang="en-US" dirty="0" smtClean="0"/>
              <a:t>Gives people a chance to represent their community or point of view in photographs, video or slideshows. </a:t>
            </a:r>
          </a:p>
          <a:p>
            <a:r>
              <a:rPr lang="en-US" dirty="0" smtClean="0"/>
              <a:t>A narrative is created along with the visual presentation. </a:t>
            </a:r>
          </a:p>
          <a:p>
            <a:r>
              <a:rPr lang="en-US" dirty="0" smtClean="0"/>
              <a:t>Is intended to create dialogue</a:t>
            </a:r>
          </a:p>
          <a:p>
            <a:endParaRPr lang="en-US" dirty="0" smtClean="0"/>
          </a:p>
          <a:p>
            <a:pPr>
              <a:buNone/>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Photovoice</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
            </a:r>
            <a:br>
              <a:rPr lang="en-US" dirty="0" smtClean="0"/>
            </a:br>
            <a:r>
              <a:rPr lang="en-US" sz="4400" dirty="0" smtClean="0"/>
              <a:t>Photography + Social Action </a:t>
            </a:r>
          </a:p>
          <a:p>
            <a:pPr algn="ctr">
              <a:buNone/>
            </a:pPr>
            <a:r>
              <a:rPr lang="en-US" sz="4400" dirty="0" smtClean="0"/>
              <a:t>= Change</a:t>
            </a:r>
            <a:endParaRPr lang="en-US" sz="4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PhotoVoice</a:t>
            </a:r>
            <a:r>
              <a:rPr lang="en-US" dirty="0" smtClean="0"/>
              <a:t> Missouri</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A statewide health photography program and competition </a:t>
            </a:r>
          </a:p>
          <a:p>
            <a:r>
              <a:rPr lang="en-US" dirty="0" smtClean="0"/>
              <a:t>Collaboration between Health Communication Research Center (School of Journalism) and Healthy Lifestyle Initiative (MU Extension)</a:t>
            </a:r>
          </a:p>
          <a:p>
            <a:r>
              <a:rPr lang="en-US" dirty="0" smtClean="0"/>
              <a:t>Students were to show, through pictures, examples in their communities that support healthy choices, and areas that need improvement.</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Photovoice Missouri</a:t>
            </a:r>
            <a:endParaRPr lang="en-US" dirty="0"/>
          </a:p>
        </p:txBody>
      </p:sp>
      <p:sp>
        <p:nvSpPr>
          <p:cNvPr id="3" name="Content Placeholder 2"/>
          <p:cNvSpPr>
            <a:spLocks noGrp="1"/>
          </p:cNvSpPr>
          <p:nvPr>
            <p:ph idx="1"/>
          </p:nvPr>
        </p:nvSpPr>
        <p:spPr/>
        <p:txBody>
          <a:bodyPr/>
          <a:lstStyle/>
          <a:p>
            <a:pPr>
              <a:buNone/>
            </a:pPr>
            <a:r>
              <a:rPr lang="en-US" dirty="0" smtClean="0"/>
              <a:t>	“Our goal going in was to introduce the students to a way to get their thoughts and concerns about the health of their communities heard. Based on what we’ve seen, I believe that’s happened and it’s created a dialogue that we hope will continue.”</a:t>
            </a:r>
          </a:p>
          <a:p>
            <a:pPr>
              <a:buNone/>
            </a:pPr>
            <a:r>
              <a:rPr lang="en-US" dirty="0" smtClean="0"/>
              <a:t>		--Jon Stemmle, Director HCRC</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mmkt180.jpg"/>
          <p:cNvPicPr>
            <a:picLocks noChangeAspect="1"/>
          </p:cNvPicPr>
          <p:nvPr/>
        </p:nvPicPr>
        <p:blipFill>
          <a:blip r:embed="rId3" cstate="print"/>
          <a:stretch>
            <a:fillRect/>
          </a:stretch>
        </p:blipFill>
        <p:spPr>
          <a:xfrm>
            <a:off x="762000" y="457200"/>
            <a:ext cx="2971800" cy="1981200"/>
          </a:xfrm>
          <a:prstGeom prst="rect">
            <a:avLst/>
          </a:prstGeom>
        </p:spPr>
      </p:pic>
      <p:pic>
        <p:nvPicPr>
          <p:cNvPr id="3" name="Picture 2" descr="groceryclerk180.jpg"/>
          <p:cNvPicPr>
            <a:picLocks noChangeAspect="1"/>
          </p:cNvPicPr>
          <p:nvPr/>
        </p:nvPicPr>
        <p:blipFill>
          <a:blip r:embed="rId4" cstate="print"/>
          <a:stretch>
            <a:fillRect/>
          </a:stretch>
        </p:blipFill>
        <p:spPr>
          <a:xfrm>
            <a:off x="2133600" y="1981200"/>
            <a:ext cx="3429000" cy="2286000"/>
          </a:xfrm>
          <a:prstGeom prst="rect">
            <a:avLst/>
          </a:prstGeom>
        </p:spPr>
      </p:pic>
      <p:pic>
        <p:nvPicPr>
          <p:cNvPr id="4" name="Picture 3" descr="producebskts180.jpg"/>
          <p:cNvPicPr>
            <a:picLocks noChangeAspect="1"/>
          </p:cNvPicPr>
          <p:nvPr/>
        </p:nvPicPr>
        <p:blipFill>
          <a:blip r:embed="rId5" cstate="print"/>
          <a:stretch>
            <a:fillRect/>
          </a:stretch>
        </p:blipFill>
        <p:spPr>
          <a:xfrm>
            <a:off x="5029200" y="838200"/>
            <a:ext cx="3657600" cy="2438400"/>
          </a:xfrm>
          <a:prstGeom prst="rect">
            <a:avLst/>
          </a:prstGeom>
        </p:spPr>
      </p:pic>
      <p:pic>
        <p:nvPicPr>
          <p:cNvPr id="2050" name="Picture 2" descr="http://extension.missouri.edu/healthylife/images/farmersmktfruit180.jpg"/>
          <p:cNvPicPr>
            <a:picLocks noChangeAspect="1" noChangeArrowheads="1"/>
          </p:cNvPicPr>
          <p:nvPr/>
        </p:nvPicPr>
        <p:blipFill>
          <a:blip r:embed="rId6" cstate="print"/>
          <a:srcRect/>
          <a:stretch>
            <a:fillRect/>
          </a:stretch>
        </p:blipFill>
        <p:spPr bwMode="auto">
          <a:xfrm>
            <a:off x="5029200" y="3657600"/>
            <a:ext cx="2857497" cy="1905000"/>
          </a:xfrm>
          <a:prstGeom prst="rect">
            <a:avLst/>
          </a:prstGeom>
          <a:noFill/>
        </p:spPr>
      </p:pic>
      <p:pic>
        <p:nvPicPr>
          <p:cNvPr id="7" name="Picture 6" descr="familywalk180.jpg"/>
          <p:cNvPicPr>
            <a:picLocks noChangeAspect="1"/>
          </p:cNvPicPr>
          <p:nvPr/>
        </p:nvPicPr>
        <p:blipFill>
          <a:blip r:embed="rId7" cstate="print"/>
          <a:stretch>
            <a:fillRect/>
          </a:stretch>
        </p:blipFill>
        <p:spPr>
          <a:xfrm>
            <a:off x="762000" y="3886200"/>
            <a:ext cx="3200400" cy="2133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To assist communities in sustaining their efforts</a:t>
            </a:r>
          </a:p>
          <a:p>
            <a:r>
              <a:rPr lang="en-US" dirty="0" smtClean="0"/>
              <a:t>To assist communities in leveraging additional dollars</a:t>
            </a:r>
          </a:p>
          <a:p>
            <a:r>
              <a:rPr lang="en-US" dirty="0" smtClean="0"/>
              <a:t>To sustain the program through external funding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lstStyle/>
          <a:p>
            <a:pPr algn="ctr">
              <a:buNone/>
            </a:pPr>
            <a:endParaRPr lang="en-US" sz="2000" dirty="0" smtClean="0"/>
          </a:p>
          <a:p>
            <a:pPr algn="ctr">
              <a:buNone/>
            </a:pPr>
            <a:endParaRPr lang="en-US" sz="2000" dirty="0" smtClean="0"/>
          </a:p>
          <a:p>
            <a:pPr algn="ctr">
              <a:buNone/>
            </a:pPr>
            <a:r>
              <a:rPr lang="en-US" sz="5400" dirty="0" smtClean="0"/>
              <a:t>Making the healthy choice </a:t>
            </a:r>
          </a:p>
          <a:p>
            <a:pPr algn="ctr">
              <a:buNone/>
            </a:pPr>
            <a:r>
              <a:rPr lang="en-US" sz="5400" dirty="0" smtClean="0"/>
              <a:t>the easy choice.</a:t>
            </a:r>
            <a:endParaRPr lang="en-US" sz="5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lgn="ctr">
              <a:buNone/>
            </a:pPr>
            <a:endParaRPr lang="en-US" sz="6000" dirty="0" smtClean="0"/>
          </a:p>
          <a:p>
            <a:pPr algn="ctr">
              <a:buNone/>
            </a:pPr>
            <a:r>
              <a:rPr lang="en-US" sz="6000" dirty="0" smtClean="0"/>
              <a:t>Questions?</a:t>
            </a:r>
          </a:p>
          <a:p>
            <a:pPr algn="ctr">
              <a:buNone/>
            </a:pPr>
            <a:endParaRPr lang="en-US" dirty="0" smtClean="0"/>
          </a:p>
          <a:p>
            <a:pPr algn="ctr">
              <a:buNone/>
            </a:pPr>
            <a:r>
              <a:rPr lang="en-US" smtClean="0"/>
              <a:t>http://extension.missouri.edu/healthylife/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HLI?</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In 2007, MU Extension commissioned a study of their plan-of-work to determined what interdisciplinary theme would be best to focus on for the coming years.</a:t>
            </a:r>
          </a:p>
          <a:p>
            <a:r>
              <a:rPr lang="en-US" dirty="0" smtClean="0"/>
              <a:t>The goal was to find one theme for which all parts of the organization as well as the campus could impact</a:t>
            </a:r>
          </a:p>
          <a:p>
            <a:r>
              <a:rPr lang="en-US" dirty="0" smtClean="0"/>
              <a:t>The independent reviewer selected Health</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HLI Model</a:t>
            </a:r>
            <a:endParaRPr lang="en-US" dirty="0"/>
          </a:p>
        </p:txBody>
      </p:sp>
      <p:sp>
        <p:nvSpPr>
          <p:cNvPr id="3" name="Content Placeholder 2"/>
          <p:cNvSpPr>
            <a:spLocks noGrp="1"/>
          </p:cNvSpPr>
          <p:nvPr>
            <p:ph idx="1"/>
          </p:nvPr>
        </p:nvSpPr>
        <p:spPr/>
        <p:txBody>
          <a:bodyPr/>
          <a:lstStyle/>
          <a:p>
            <a:r>
              <a:rPr lang="en-US" dirty="0" smtClean="0"/>
              <a:t>Previous multidisciplinary program </a:t>
            </a:r>
          </a:p>
          <a:p>
            <a:pPr lvl="1"/>
            <a:r>
              <a:rPr lang="en-US" dirty="0" smtClean="0"/>
              <a:t>Extension Community Economic and Entrepreneurial Development program (</a:t>
            </a:r>
            <a:r>
              <a:rPr lang="en-US" dirty="0" err="1" smtClean="0"/>
              <a:t>ExCEED</a:t>
            </a:r>
            <a:r>
              <a:rPr lang="en-US" dirty="0" smtClean="0"/>
              <a:t>)</a:t>
            </a:r>
          </a:p>
          <a:p>
            <a:pPr lvl="1"/>
            <a:r>
              <a:rPr lang="en-US" dirty="0" smtClean="0"/>
              <a:t>Uses an engagement and collaborative learning model to re-energize local communities and regions to build and further develop sustainable economies based on strengths and assets identified locally.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HLI Model</a:t>
            </a:r>
            <a:endParaRPr lang="en-US" dirty="0"/>
          </a:p>
        </p:txBody>
      </p:sp>
      <p:sp>
        <p:nvSpPr>
          <p:cNvPr id="3" name="Content Placeholder 2"/>
          <p:cNvSpPr>
            <a:spLocks noGrp="1"/>
          </p:cNvSpPr>
          <p:nvPr>
            <p:ph idx="1"/>
          </p:nvPr>
        </p:nvSpPr>
        <p:spPr/>
        <p:txBody>
          <a:bodyPr/>
          <a:lstStyle/>
          <a:p>
            <a:r>
              <a:rPr lang="en-US" dirty="0" smtClean="0"/>
              <a:t>Model Multidisciplinary Team Approach</a:t>
            </a:r>
          </a:p>
          <a:p>
            <a:pPr lvl="1"/>
            <a:r>
              <a:rPr lang="en-US" dirty="0" smtClean="0"/>
              <a:t>Commercial Agriculture Program</a:t>
            </a:r>
          </a:p>
          <a:p>
            <a:pPr lvl="1"/>
            <a:r>
              <a:rPr lang="en-US" dirty="0" smtClean="0"/>
              <a:t>Multidisciplinary teams make farm/community visits to address program needs and address problems through a team approach</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LI Handout #2-1.jpg"/>
          <p:cNvPicPr>
            <a:picLocks noChangeAspect="1"/>
          </p:cNvPicPr>
          <p:nvPr/>
        </p:nvPicPr>
        <p:blipFill>
          <a:blip r:embed="rId3" cstate="print"/>
          <a:stretch>
            <a:fillRect/>
          </a:stretch>
        </p:blipFill>
        <p:spPr>
          <a:xfrm>
            <a:off x="1066800" y="0"/>
            <a:ext cx="7297270" cy="563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Initiative Structure</a:t>
            </a:r>
            <a:endParaRPr lang="en-US" dirty="0"/>
          </a:p>
        </p:txBody>
      </p:sp>
      <p:sp>
        <p:nvSpPr>
          <p:cNvPr id="5" name="Content Placeholder 4"/>
          <p:cNvSpPr>
            <a:spLocks noGrp="1"/>
          </p:cNvSpPr>
          <p:nvPr>
            <p:ph sz="half" idx="1"/>
          </p:nvPr>
        </p:nvSpPr>
        <p:spPr>
          <a:xfrm>
            <a:off x="457200" y="1295400"/>
            <a:ext cx="4038600" cy="4525963"/>
          </a:xfrm>
        </p:spPr>
        <p:txBody>
          <a:bodyPr/>
          <a:lstStyle/>
          <a:p>
            <a:r>
              <a:rPr lang="en-US" dirty="0" smtClean="0"/>
              <a:t>Then . . .	</a:t>
            </a:r>
          </a:p>
          <a:p>
            <a:pPr lvl="1"/>
            <a:r>
              <a:rPr lang="en-US" dirty="0" smtClean="0"/>
              <a:t>Co-Directors</a:t>
            </a:r>
          </a:p>
          <a:p>
            <a:pPr lvl="2"/>
            <a:r>
              <a:rPr lang="en-US" dirty="0" smtClean="0"/>
              <a:t>Assoc Ext Prof (Nutrition)</a:t>
            </a:r>
          </a:p>
          <a:p>
            <a:pPr lvl="1"/>
            <a:r>
              <a:rPr lang="en-US" dirty="0" smtClean="0"/>
              <a:t>4 Extension Associates</a:t>
            </a:r>
          </a:p>
          <a:p>
            <a:pPr lvl="2"/>
            <a:r>
              <a:rPr lang="en-US" dirty="0" smtClean="0"/>
              <a:t>Ag &amp; Natural Resources</a:t>
            </a:r>
          </a:p>
          <a:p>
            <a:pPr lvl="2"/>
            <a:r>
              <a:rPr lang="en-US" dirty="0" smtClean="0"/>
              <a:t>Business Development</a:t>
            </a:r>
          </a:p>
          <a:p>
            <a:pPr lvl="2"/>
            <a:r>
              <a:rPr lang="en-US" dirty="0" smtClean="0"/>
              <a:t>Community Development</a:t>
            </a:r>
          </a:p>
          <a:p>
            <a:pPr lvl="2"/>
            <a:r>
              <a:rPr lang="en-US" dirty="0" smtClean="0"/>
              <a:t>4-H/Youth Development</a:t>
            </a:r>
          </a:p>
          <a:p>
            <a:pPr lvl="1"/>
            <a:r>
              <a:rPr lang="en-US" dirty="0" smtClean="0"/>
              <a:t>Administrative Asst</a:t>
            </a:r>
          </a:p>
          <a:p>
            <a:pPr lvl="1"/>
            <a:r>
              <a:rPr lang="en-US" dirty="0" smtClean="0"/>
              <a:t>County Extension Faculty</a:t>
            </a:r>
          </a:p>
          <a:p>
            <a:pPr lvl="1"/>
            <a:r>
              <a:rPr lang="en-US" dirty="0" smtClean="0"/>
              <a:t>Community Teams</a:t>
            </a:r>
            <a:endParaRPr lang="en-US" dirty="0"/>
          </a:p>
        </p:txBody>
      </p:sp>
      <p:sp>
        <p:nvSpPr>
          <p:cNvPr id="6" name="Content Placeholder 5"/>
          <p:cNvSpPr>
            <a:spLocks noGrp="1"/>
          </p:cNvSpPr>
          <p:nvPr>
            <p:ph sz="half" idx="2"/>
          </p:nvPr>
        </p:nvSpPr>
        <p:spPr>
          <a:xfrm>
            <a:off x="4648200" y="1219200"/>
            <a:ext cx="4038600" cy="4525963"/>
          </a:xfrm>
        </p:spPr>
        <p:txBody>
          <a:bodyPr/>
          <a:lstStyle/>
          <a:p>
            <a:r>
              <a:rPr lang="en-US" dirty="0" smtClean="0"/>
              <a:t>Now . . .</a:t>
            </a:r>
          </a:p>
          <a:p>
            <a:pPr lvl="1"/>
            <a:r>
              <a:rPr lang="en-US" dirty="0" smtClean="0"/>
              <a:t>Director</a:t>
            </a:r>
          </a:p>
          <a:p>
            <a:pPr lvl="2"/>
            <a:r>
              <a:rPr lang="en-US" dirty="0" smtClean="0"/>
              <a:t>Assoc Ext Prof (Nutrition)</a:t>
            </a:r>
          </a:p>
          <a:p>
            <a:pPr lvl="1"/>
            <a:r>
              <a:rPr lang="en-US" dirty="0" smtClean="0"/>
              <a:t>4 Subject Matter Leads</a:t>
            </a:r>
          </a:p>
          <a:p>
            <a:pPr lvl="2"/>
            <a:r>
              <a:rPr lang="en-US" dirty="0" smtClean="0"/>
              <a:t>Ag &amp; Nat Res (Grad St)</a:t>
            </a:r>
          </a:p>
          <a:p>
            <a:pPr lvl="2"/>
            <a:r>
              <a:rPr lang="en-US" dirty="0" smtClean="0"/>
              <a:t>Bus Dev (Ext Assoc)</a:t>
            </a:r>
          </a:p>
          <a:p>
            <a:pPr lvl="2"/>
            <a:r>
              <a:rPr lang="en-US" dirty="0" err="1" smtClean="0"/>
              <a:t>Comm</a:t>
            </a:r>
            <a:r>
              <a:rPr lang="en-US" dirty="0" smtClean="0"/>
              <a:t> Dev (Grad St)</a:t>
            </a:r>
          </a:p>
          <a:p>
            <a:pPr lvl="2"/>
            <a:r>
              <a:rPr lang="en-US" dirty="0" smtClean="0"/>
              <a:t>4-H/Youth Dev (VISTA)</a:t>
            </a:r>
          </a:p>
          <a:p>
            <a:pPr lvl="1"/>
            <a:r>
              <a:rPr lang="en-US" dirty="0" smtClean="0"/>
              <a:t>Administrative Asst</a:t>
            </a:r>
          </a:p>
          <a:p>
            <a:pPr lvl="1"/>
            <a:r>
              <a:rPr lang="en-US" dirty="0" smtClean="0"/>
              <a:t>County Extension Faculty</a:t>
            </a:r>
          </a:p>
          <a:p>
            <a:pPr lvl="1"/>
            <a:r>
              <a:rPr lang="en-US" dirty="0" smtClean="0"/>
              <a:t>Community Teams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sp>
        <p:nvSpPr>
          <p:cNvPr id="3" name="Content Placeholder 2"/>
          <p:cNvSpPr>
            <a:spLocks noGrp="1"/>
          </p:cNvSpPr>
          <p:nvPr>
            <p:ph idx="1"/>
          </p:nvPr>
        </p:nvSpPr>
        <p:spPr/>
        <p:txBody>
          <a:bodyPr/>
          <a:lstStyle/>
          <a:p>
            <a:r>
              <a:rPr lang="en-US" dirty="0" smtClean="0"/>
              <a:t>Policy</a:t>
            </a:r>
          </a:p>
          <a:p>
            <a:pPr>
              <a:buNone/>
            </a:pPr>
            <a:endParaRPr lang="en-US" dirty="0" smtClean="0"/>
          </a:p>
          <a:p>
            <a:pPr>
              <a:buNone/>
            </a:pPr>
            <a:r>
              <a:rPr lang="en-US" dirty="0" smtClean="0"/>
              <a:t>    Policies can be informal, such as rules that encourage healthy snacks at school or workplace gatherings, or formal, such as a local ordinance that prohibits smoking in bars, restaurants and public buildings.</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Skyline_Template_Dec2011</Template>
  <TotalTime>3770</TotalTime>
  <Words>1936</Words>
  <Application>Microsoft Office PowerPoint</Application>
  <PresentationFormat>On-screen Show (4:3)</PresentationFormat>
  <Paragraphs>351</Paragraphs>
  <Slides>30</Slides>
  <Notes>26</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Custom Design</vt:lpstr>
      <vt:lpstr>Office Theme</vt:lpstr>
      <vt:lpstr>Healthy Lifestyle Initiative</vt:lpstr>
      <vt:lpstr>Healthy Lifestyle Initiative</vt:lpstr>
      <vt:lpstr>Mission</vt:lpstr>
      <vt:lpstr>What is HLI?</vt:lpstr>
      <vt:lpstr>The HLI Model</vt:lpstr>
      <vt:lpstr>The HLI Model</vt:lpstr>
      <vt:lpstr>Slide 7</vt:lpstr>
      <vt:lpstr>Initiative Structure</vt:lpstr>
      <vt:lpstr>Focus</vt:lpstr>
      <vt:lpstr>Healthy Lifestyle Initiative</vt:lpstr>
      <vt:lpstr>Focus</vt:lpstr>
      <vt:lpstr>Healthy Lifestyle Initiative</vt:lpstr>
      <vt:lpstr>Slide 13</vt:lpstr>
      <vt:lpstr>Program Products</vt:lpstr>
      <vt:lpstr>WorkWell Missouri Tool Kit</vt:lpstr>
      <vt:lpstr>WorkWell Missouri Tool Kit</vt:lpstr>
      <vt:lpstr>High Tunnel Manual/Curriculum</vt:lpstr>
      <vt:lpstr>Slide 18</vt:lpstr>
      <vt:lpstr>Seasonal &amp; Simple</vt:lpstr>
      <vt:lpstr>Slide 20</vt:lpstr>
      <vt:lpstr>Engaging the Communities</vt:lpstr>
      <vt:lpstr>Developing Your Community Initiative</vt:lpstr>
      <vt:lpstr>Developing Your Community Initiative</vt:lpstr>
      <vt:lpstr>Evaluation</vt:lpstr>
      <vt:lpstr>Photovoice</vt:lpstr>
      <vt:lpstr>PhotoVoice Missouri</vt:lpstr>
      <vt:lpstr>Photovoice Missouri</vt:lpstr>
      <vt:lpstr>Slide 28</vt:lpstr>
      <vt:lpstr>Next Steps</vt:lpstr>
      <vt:lpstr>Thank You</vt:lpstr>
    </vt:vector>
  </TitlesOfParts>
  <Company>University Extension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Mediterranean Diet</dc:title>
  <dc:creator>MUHESHP</dc:creator>
  <cp:lastModifiedBy>Britt-RankinJ</cp:lastModifiedBy>
  <cp:revision>287</cp:revision>
  <dcterms:created xsi:type="dcterms:W3CDTF">2011-07-14T19:52:11Z</dcterms:created>
  <dcterms:modified xsi:type="dcterms:W3CDTF">2013-11-05T00:28:20Z</dcterms:modified>
</cp:coreProperties>
</file>